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1265" r:id="rId2"/>
    <p:sldId id="1242" r:id="rId3"/>
    <p:sldId id="276" r:id="rId4"/>
    <p:sldId id="1243" r:id="rId5"/>
    <p:sldId id="295" r:id="rId6"/>
    <p:sldId id="321" r:id="rId7"/>
    <p:sldId id="288" r:id="rId8"/>
    <p:sldId id="322" r:id="rId9"/>
    <p:sldId id="1270" r:id="rId10"/>
    <p:sldId id="319" r:id="rId11"/>
    <p:sldId id="320" r:id="rId12"/>
    <p:sldId id="268" r:id="rId13"/>
    <p:sldId id="265" r:id="rId14"/>
    <p:sldId id="271" r:id="rId15"/>
    <p:sldId id="302" r:id="rId16"/>
    <p:sldId id="279" r:id="rId17"/>
    <p:sldId id="303" r:id="rId18"/>
    <p:sldId id="1267" r:id="rId19"/>
    <p:sldId id="1259" r:id="rId20"/>
    <p:sldId id="272" r:id="rId21"/>
    <p:sldId id="1268" r:id="rId22"/>
    <p:sldId id="261" r:id="rId23"/>
    <p:sldId id="1266" r:id="rId24"/>
    <p:sldId id="284" r:id="rId25"/>
    <p:sldId id="1272" r:id="rId26"/>
    <p:sldId id="1269" r:id="rId27"/>
    <p:sldId id="1271" r:id="rId28"/>
    <p:sldId id="318" r:id="rId29"/>
    <p:sldId id="294" r:id="rId30"/>
    <p:sldId id="273" r:id="rId31"/>
    <p:sldId id="1237" r:id="rId32"/>
    <p:sldId id="1238" r:id="rId33"/>
    <p:sldId id="1252" r:id="rId34"/>
    <p:sldId id="1253" r:id="rId35"/>
    <p:sldId id="1254" r:id="rId36"/>
    <p:sldId id="1255" r:id="rId37"/>
    <p:sldId id="1256" r:id="rId38"/>
    <p:sldId id="1257" r:id="rId39"/>
    <p:sldId id="1245" r:id="rId40"/>
    <p:sldId id="1246" r:id="rId41"/>
    <p:sldId id="1248" r:id="rId42"/>
    <p:sldId id="1249" r:id="rId43"/>
    <p:sldId id="1260" r:id="rId44"/>
    <p:sldId id="290" r:id="rId45"/>
    <p:sldId id="315" r:id="rId46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E1257-D8BD-4795-A57C-A5FBCC632423}" type="doc">
      <dgm:prSet loTypeId="urn:microsoft.com/office/officeart/2016/7/layout/BasicLinearProcessNumbered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0CA84F9-E1AE-4B4C-9EC1-7FB5726FB0FB}">
      <dgm:prSet custT="1"/>
      <dgm:spPr/>
      <dgm:t>
        <a:bodyPr/>
        <a:lstStyle/>
        <a:p>
          <a:r>
            <a:rPr lang="en-US" sz="1600" b="1" dirty="0"/>
            <a:t>(1993) Community Trials research effort led by Dr. Harold Holder, PIRE in Florence, South Carolina.</a:t>
          </a:r>
        </a:p>
      </dgm:t>
    </dgm:pt>
    <dgm:pt modelId="{00BB1E08-A27E-4FBE-84C0-558BFB8809B9}" type="parTrans" cxnId="{47E04C07-B665-47AA-BEF4-4DEF1EC6B88D}">
      <dgm:prSet/>
      <dgm:spPr/>
      <dgm:t>
        <a:bodyPr/>
        <a:lstStyle/>
        <a:p>
          <a:endParaRPr lang="en-US"/>
        </a:p>
      </dgm:t>
    </dgm:pt>
    <dgm:pt modelId="{26760E2E-987C-4760-B467-2E9369ED40FF}" type="sibTrans" cxnId="{47E04C07-B665-47AA-BEF4-4DEF1EC6B88D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230F2182-DEA2-48EF-AC4D-B3975E086128}">
      <dgm:prSet custT="1"/>
      <dgm:spPr/>
      <dgm:t>
        <a:bodyPr/>
        <a:lstStyle/>
        <a:p>
          <a:r>
            <a:rPr lang="en-US" sz="1400" b="1" dirty="0"/>
            <a:t>(1998-2002) Enforcing Underage Drinking Laws (EUDL) Block grant funds primarily allocated to colleges to implement campus education programs, alternative events and social norms campaigns.  Very little attention paid to Enforcement strategies</a:t>
          </a:r>
          <a:r>
            <a:rPr lang="en-US" sz="1100" b="1" dirty="0"/>
            <a:t>.</a:t>
          </a:r>
        </a:p>
      </dgm:t>
    </dgm:pt>
    <dgm:pt modelId="{6EE7E975-CF64-499C-A660-9F4A51E4A807}" type="parTrans" cxnId="{554D7107-46DC-4768-B97B-E6C0C2730B7A}">
      <dgm:prSet/>
      <dgm:spPr/>
      <dgm:t>
        <a:bodyPr/>
        <a:lstStyle/>
        <a:p>
          <a:endParaRPr lang="en-US"/>
        </a:p>
      </dgm:t>
    </dgm:pt>
    <dgm:pt modelId="{34F10FEC-09C2-4935-B468-987C248DB903}" type="sibTrans" cxnId="{554D7107-46DC-4768-B97B-E6C0C2730B7A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7815027E-6F72-4B7B-B80D-F871E9F68698}">
      <dgm:prSet custT="1"/>
      <dgm:spPr/>
      <dgm:t>
        <a:bodyPr/>
        <a:lstStyle/>
        <a:p>
          <a:r>
            <a:rPr lang="en-US" sz="1400" b="1" dirty="0"/>
            <a:t>(2002-2005) EUDL Discretionary grant -3 SC counties were funded to implement a comprehensive approach to underage drinking prevention based on enforcement, education/awareness and community support (AET Model).</a:t>
          </a:r>
        </a:p>
      </dgm:t>
    </dgm:pt>
    <dgm:pt modelId="{9BBE327E-B00B-4716-9ECC-215C7B016925}" type="parTrans" cxnId="{B54AF96F-97F9-48C6-A001-050DC945C283}">
      <dgm:prSet/>
      <dgm:spPr/>
      <dgm:t>
        <a:bodyPr/>
        <a:lstStyle/>
        <a:p>
          <a:endParaRPr lang="en-US"/>
        </a:p>
      </dgm:t>
    </dgm:pt>
    <dgm:pt modelId="{DF8650A5-BD57-4E95-8E03-454C78C5BAC6}" type="sibTrans" cxnId="{B54AF96F-97F9-48C6-A001-050DC945C28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7C32BCF-9E1F-4760-9E03-FCC31CE8A3B0}">
      <dgm:prSet/>
      <dgm:spPr/>
      <dgm:t>
        <a:bodyPr/>
        <a:lstStyle/>
        <a:p>
          <a:r>
            <a:rPr lang="en-US" b="1" dirty="0"/>
            <a:t>(2005-2006) EUDL Block Grant funds used to expand discretionary grant concepts.  The sites funded under the discretionary grant became mentor sites to 4 new sites in SC. </a:t>
          </a:r>
        </a:p>
      </dgm:t>
    </dgm:pt>
    <dgm:pt modelId="{E0D80662-9C28-47ED-AB42-01D7F6F8F9BA}" type="parTrans" cxnId="{476817BA-D2E9-4B38-A917-F1E8D98054FD}">
      <dgm:prSet/>
      <dgm:spPr/>
      <dgm:t>
        <a:bodyPr/>
        <a:lstStyle/>
        <a:p>
          <a:endParaRPr lang="en-US"/>
        </a:p>
      </dgm:t>
    </dgm:pt>
    <dgm:pt modelId="{FEE23E98-26A4-4372-87DB-1F179C4CBCD5}" type="sibTrans" cxnId="{476817BA-D2E9-4B38-A917-F1E8D98054FD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31A2F92-D605-48D0-AA1B-5C65B383BFFC}" type="pres">
      <dgm:prSet presAssocID="{05DE1257-D8BD-4795-A57C-A5FBCC632423}" presName="Name0" presStyleCnt="0">
        <dgm:presLayoutVars>
          <dgm:animLvl val="lvl"/>
          <dgm:resizeHandles val="exact"/>
        </dgm:presLayoutVars>
      </dgm:prSet>
      <dgm:spPr/>
    </dgm:pt>
    <dgm:pt modelId="{6A167D9F-24F9-4246-9B11-E8EE71CD265B}" type="pres">
      <dgm:prSet presAssocID="{50CA84F9-E1AE-4B4C-9EC1-7FB5726FB0FB}" presName="compositeNode" presStyleCnt="0">
        <dgm:presLayoutVars>
          <dgm:bulletEnabled val="1"/>
        </dgm:presLayoutVars>
      </dgm:prSet>
      <dgm:spPr/>
    </dgm:pt>
    <dgm:pt modelId="{D92417E1-F397-4374-B644-4F05068CFA08}" type="pres">
      <dgm:prSet presAssocID="{50CA84F9-E1AE-4B4C-9EC1-7FB5726FB0FB}" presName="bgRect" presStyleLbl="bgAccFollowNode1" presStyleIdx="0" presStyleCnt="4"/>
      <dgm:spPr/>
    </dgm:pt>
    <dgm:pt modelId="{9631D532-FD15-4363-BA81-BB9D3C9F3DA8}" type="pres">
      <dgm:prSet presAssocID="{26760E2E-987C-4760-B467-2E9369ED40FF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1E6E4154-B464-416A-B757-F4A1142D95B2}" type="pres">
      <dgm:prSet presAssocID="{50CA84F9-E1AE-4B4C-9EC1-7FB5726FB0FB}" presName="bottomLine" presStyleLbl="alignNode1" presStyleIdx="1" presStyleCnt="8">
        <dgm:presLayoutVars/>
      </dgm:prSet>
      <dgm:spPr/>
    </dgm:pt>
    <dgm:pt modelId="{4DAA265E-4CC4-40AA-8060-E7829716740F}" type="pres">
      <dgm:prSet presAssocID="{50CA84F9-E1AE-4B4C-9EC1-7FB5726FB0FB}" presName="nodeText" presStyleLbl="bgAccFollowNode1" presStyleIdx="0" presStyleCnt="4">
        <dgm:presLayoutVars>
          <dgm:bulletEnabled val="1"/>
        </dgm:presLayoutVars>
      </dgm:prSet>
      <dgm:spPr/>
    </dgm:pt>
    <dgm:pt modelId="{57A64EA8-3383-4B60-B9DC-F3BA30CB2468}" type="pres">
      <dgm:prSet presAssocID="{26760E2E-987C-4760-B467-2E9369ED40FF}" presName="sibTrans" presStyleCnt="0"/>
      <dgm:spPr/>
    </dgm:pt>
    <dgm:pt modelId="{19658793-6948-43EE-8347-0C4BF88E5AD4}" type="pres">
      <dgm:prSet presAssocID="{230F2182-DEA2-48EF-AC4D-B3975E086128}" presName="compositeNode" presStyleCnt="0">
        <dgm:presLayoutVars>
          <dgm:bulletEnabled val="1"/>
        </dgm:presLayoutVars>
      </dgm:prSet>
      <dgm:spPr/>
    </dgm:pt>
    <dgm:pt modelId="{E417DA6D-3BDF-40C0-8CED-5CD47B4D6434}" type="pres">
      <dgm:prSet presAssocID="{230F2182-DEA2-48EF-AC4D-B3975E086128}" presName="bgRect" presStyleLbl="bgAccFollowNode1" presStyleIdx="1" presStyleCnt="4"/>
      <dgm:spPr/>
    </dgm:pt>
    <dgm:pt modelId="{A6DB715C-8D0B-404A-B1BF-8A7EF40E0B2A}" type="pres">
      <dgm:prSet presAssocID="{34F10FEC-09C2-4935-B468-987C248DB903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F1CEA0C-34B7-4266-AB81-C7B06529C0B4}" type="pres">
      <dgm:prSet presAssocID="{230F2182-DEA2-48EF-AC4D-B3975E086128}" presName="bottomLine" presStyleLbl="alignNode1" presStyleIdx="3" presStyleCnt="8">
        <dgm:presLayoutVars/>
      </dgm:prSet>
      <dgm:spPr/>
    </dgm:pt>
    <dgm:pt modelId="{2E3C785C-3CE3-4CF7-BC0C-219817F7FF03}" type="pres">
      <dgm:prSet presAssocID="{230F2182-DEA2-48EF-AC4D-B3975E086128}" presName="nodeText" presStyleLbl="bgAccFollowNode1" presStyleIdx="1" presStyleCnt="4">
        <dgm:presLayoutVars>
          <dgm:bulletEnabled val="1"/>
        </dgm:presLayoutVars>
      </dgm:prSet>
      <dgm:spPr/>
    </dgm:pt>
    <dgm:pt modelId="{6DB1440D-22C5-4F11-A13B-113CE5529E10}" type="pres">
      <dgm:prSet presAssocID="{34F10FEC-09C2-4935-B468-987C248DB903}" presName="sibTrans" presStyleCnt="0"/>
      <dgm:spPr/>
    </dgm:pt>
    <dgm:pt modelId="{2A2A0F12-04E7-425F-86E9-E4466436357E}" type="pres">
      <dgm:prSet presAssocID="{7815027E-6F72-4B7B-B80D-F871E9F68698}" presName="compositeNode" presStyleCnt="0">
        <dgm:presLayoutVars>
          <dgm:bulletEnabled val="1"/>
        </dgm:presLayoutVars>
      </dgm:prSet>
      <dgm:spPr/>
    </dgm:pt>
    <dgm:pt modelId="{EFC5713D-B7B1-4E63-B5F9-279578B1B48F}" type="pres">
      <dgm:prSet presAssocID="{7815027E-6F72-4B7B-B80D-F871E9F68698}" presName="bgRect" presStyleLbl="bgAccFollowNode1" presStyleIdx="2" presStyleCnt="4"/>
      <dgm:spPr/>
    </dgm:pt>
    <dgm:pt modelId="{964CD1BB-9F05-4389-AF50-C94B8EE75E6B}" type="pres">
      <dgm:prSet presAssocID="{DF8650A5-BD57-4E95-8E03-454C78C5BAC6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72FAD635-F721-4C04-A9FA-AA792C792506}" type="pres">
      <dgm:prSet presAssocID="{7815027E-6F72-4B7B-B80D-F871E9F68698}" presName="bottomLine" presStyleLbl="alignNode1" presStyleIdx="5" presStyleCnt="8">
        <dgm:presLayoutVars/>
      </dgm:prSet>
      <dgm:spPr/>
    </dgm:pt>
    <dgm:pt modelId="{F3E9D00D-3876-4F02-B821-9978E583EA08}" type="pres">
      <dgm:prSet presAssocID="{7815027E-6F72-4B7B-B80D-F871E9F68698}" presName="nodeText" presStyleLbl="bgAccFollowNode1" presStyleIdx="2" presStyleCnt="4">
        <dgm:presLayoutVars>
          <dgm:bulletEnabled val="1"/>
        </dgm:presLayoutVars>
      </dgm:prSet>
      <dgm:spPr/>
    </dgm:pt>
    <dgm:pt modelId="{8BF2476B-F542-4C40-874D-CA8C6CB6B015}" type="pres">
      <dgm:prSet presAssocID="{DF8650A5-BD57-4E95-8E03-454C78C5BAC6}" presName="sibTrans" presStyleCnt="0"/>
      <dgm:spPr/>
    </dgm:pt>
    <dgm:pt modelId="{6CD28527-8062-4517-96F4-8B86F9E41F0B}" type="pres">
      <dgm:prSet presAssocID="{C7C32BCF-9E1F-4760-9E03-FCC31CE8A3B0}" presName="compositeNode" presStyleCnt="0">
        <dgm:presLayoutVars>
          <dgm:bulletEnabled val="1"/>
        </dgm:presLayoutVars>
      </dgm:prSet>
      <dgm:spPr/>
    </dgm:pt>
    <dgm:pt modelId="{C16577B0-564A-4E9E-94CC-29A6E2DCA1B1}" type="pres">
      <dgm:prSet presAssocID="{C7C32BCF-9E1F-4760-9E03-FCC31CE8A3B0}" presName="bgRect" presStyleLbl="bgAccFollowNode1" presStyleIdx="3" presStyleCnt="4"/>
      <dgm:spPr/>
    </dgm:pt>
    <dgm:pt modelId="{60F25B6F-DA28-431E-88D8-B583DA04EB10}" type="pres">
      <dgm:prSet presAssocID="{FEE23E98-26A4-4372-87DB-1F179C4CBCD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CE061FE4-FA4E-46BD-BFBE-3F5D5755CCF0}" type="pres">
      <dgm:prSet presAssocID="{C7C32BCF-9E1F-4760-9E03-FCC31CE8A3B0}" presName="bottomLine" presStyleLbl="alignNode1" presStyleIdx="7" presStyleCnt="8">
        <dgm:presLayoutVars/>
      </dgm:prSet>
      <dgm:spPr/>
    </dgm:pt>
    <dgm:pt modelId="{9BF11699-D3E6-4980-BCC5-783950A33DBE}" type="pres">
      <dgm:prSet presAssocID="{C7C32BCF-9E1F-4760-9E03-FCC31CE8A3B0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47E04C07-B665-47AA-BEF4-4DEF1EC6B88D}" srcId="{05DE1257-D8BD-4795-A57C-A5FBCC632423}" destId="{50CA84F9-E1AE-4B4C-9EC1-7FB5726FB0FB}" srcOrd="0" destOrd="0" parTransId="{00BB1E08-A27E-4FBE-84C0-558BFB8809B9}" sibTransId="{26760E2E-987C-4760-B467-2E9369ED40FF}"/>
    <dgm:cxn modelId="{554D7107-46DC-4768-B97B-E6C0C2730B7A}" srcId="{05DE1257-D8BD-4795-A57C-A5FBCC632423}" destId="{230F2182-DEA2-48EF-AC4D-B3975E086128}" srcOrd="1" destOrd="0" parTransId="{6EE7E975-CF64-499C-A660-9F4A51E4A807}" sibTransId="{34F10FEC-09C2-4935-B468-987C248DB903}"/>
    <dgm:cxn modelId="{E1C74B1A-C943-4AE0-AA73-B407F6EE2B3E}" type="presOf" srcId="{230F2182-DEA2-48EF-AC4D-B3975E086128}" destId="{2E3C785C-3CE3-4CF7-BC0C-219817F7FF03}" srcOrd="1" destOrd="0" presId="urn:microsoft.com/office/officeart/2016/7/layout/BasicLinearProcessNumbered"/>
    <dgm:cxn modelId="{DBD0642F-6F2E-4BE8-9572-3C8B967697A9}" type="presOf" srcId="{FEE23E98-26A4-4372-87DB-1F179C4CBCD5}" destId="{60F25B6F-DA28-431E-88D8-B583DA04EB10}" srcOrd="0" destOrd="0" presId="urn:microsoft.com/office/officeart/2016/7/layout/BasicLinearProcessNumbered"/>
    <dgm:cxn modelId="{0D1D8C31-5B71-4453-9A1E-CF0BC70DCD48}" type="presOf" srcId="{230F2182-DEA2-48EF-AC4D-B3975E086128}" destId="{E417DA6D-3BDF-40C0-8CED-5CD47B4D6434}" srcOrd="0" destOrd="0" presId="urn:microsoft.com/office/officeart/2016/7/layout/BasicLinearProcessNumbered"/>
    <dgm:cxn modelId="{3EA7BE5F-8227-49AB-AE6B-C2A7DCE32A25}" type="presOf" srcId="{50CA84F9-E1AE-4B4C-9EC1-7FB5726FB0FB}" destId="{4DAA265E-4CC4-40AA-8060-E7829716740F}" srcOrd="1" destOrd="0" presId="urn:microsoft.com/office/officeart/2016/7/layout/BasicLinearProcessNumbered"/>
    <dgm:cxn modelId="{A52DF069-7F4F-4FF2-8F12-D30979A61990}" type="presOf" srcId="{7815027E-6F72-4B7B-B80D-F871E9F68698}" destId="{EFC5713D-B7B1-4E63-B5F9-279578B1B48F}" srcOrd="0" destOrd="0" presId="urn:microsoft.com/office/officeart/2016/7/layout/BasicLinearProcessNumbered"/>
    <dgm:cxn modelId="{B54AF96F-97F9-48C6-A001-050DC945C283}" srcId="{05DE1257-D8BD-4795-A57C-A5FBCC632423}" destId="{7815027E-6F72-4B7B-B80D-F871E9F68698}" srcOrd="2" destOrd="0" parTransId="{9BBE327E-B00B-4716-9ECC-215C7B016925}" sibTransId="{DF8650A5-BD57-4E95-8E03-454C78C5BAC6}"/>
    <dgm:cxn modelId="{A8A02353-FE47-4DE2-9FC2-E0F763DF93C0}" type="presOf" srcId="{50CA84F9-E1AE-4B4C-9EC1-7FB5726FB0FB}" destId="{D92417E1-F397-4374-B644-4F05068CFA08}" srcOrd="0" destOrd="0" presId="urn:microsoft.com/office/officeart/2016/7/layout/BasicLinearProcessNumbered"/>
    <dgm:cxn modelId="{068F6373-5C73-476B-A3B1-9AE26E8D6CA1}" type="presOf" srcId="{34F10FEC-09C2-4935-B468-987C248DB903}" destId="{A6DB715C-8D0B-404A-B1BF-8A7EF40E0B2A}" srcOrd="0" destOrd="0" presId="urn:microsoft.com/office/officeart/2016/7/layout/BasicLinearProcessNumbered"/>
    <dgm:cxn modelId="{94453F74-85AB-4151-8CBC-4BE882958CFF}" type="presOf" srcId="{C7C32BCF-9E1F-4760-9E03-FCC31CE8A3B0}" destId="{C16577B0-564A-4E9E-94CC-29A6E2DCA1B1}" srcOrd="0" destOrd="0" presId="urn:microsoft.com/office/officeart/2016/7/layout/BasicLinearProcessNumbered"/>
    <dgm:cxn modelId="{8A29A057-14D7-498F-82AD-915BD081F936}" type="presOf" srcId="{7815027E-6F72-4B7B-B80D-F871E9F68698}" destId="{F3E9D00D-3876-4F02-B821-9978E583EA08}" srcOrd="1" destOrd="0" presId="urn:microsoft.com/office/officeart/2016/7/layout/BasicLinearProcessNumbered"/>
    <dgm:cxn modelId="{C04CA49E-B90C-46AD-BEF7-AD889A9B5B2C}" type="presOf" srcId="{DF8650A5-BD57-4E95-8E03-454C78C5BAC6}" destId="{964CD1BB-9F05-4389-AF50-C94B8EE75E6B}" srcOrd="0" destOrd="0" presId="urn:microsoft.com/office/officeart/2016/7/layout/BasicLinearProcessNumbered"/>
    <dgm:cxn modelId="{0B1EF3B8-400E-4401-9B88-BF52771743EA}" type="presOf" srcId="{26760E2E-987C-4760-B467-2E9369ED40FF}" destId="{9631D532-FD15-4363-BA81-BB9D3C9F3DA8}" srcOrd="0" destOrd="0" presId="urn:microsoft.com/office/officeart/2016/7/layout/BasicLinearProcessNumbered"/>
    <dgm:cxn modelId="{476817BA-D2E9-4B38-A917-F1E8D98054FD}" srcId="{05DE1257-D8BD-4795-A57C-A5FBCC632423}" destId="{C7C32BCF-9E1F-4760-9E03-FCC31CE8A3B0}" srcOrd="3" destOrd="0" parTransId="{E0D80662-9C28-47ED-AB42-01D7F6F8F9BA}" sibTransId="{FEE23E98-26A4-4372-87DB-1F179C4CBCD5}"/>
    <dgm:cxn modelId="{B63653BE-7D0B-4F9C-A9AC-5A4640AD3B90}" type="presOf" srcId="{C7C32BCF-9E1F-4760-9E03-FCC31CE8A3B0}" destId="{9BF11699-D3E6-4980-BCC5-783950A33DBE}" srcOrd="1" destOrd="0" presId="urn:microsoft.com/office/officeart/2016/7/layout/BasicLinearProcessNumbered"/>
    <dgm:cxn modelId="{5C5035F1-57CC-443C-B78B-B9458C391D4D}" type="presOf" srcId="{05DE1257-D8BD-4795-A57C-A5FBCC632423}" destId="{231A2F92-D605-48D0-AA1B-5C65B383BFFC}" srcOrd="0" destOrd="0" presId="urn:microsoft.com/office/officeart/2016/7/layout/BasicLinearProcessNumbered"/>
    <dgm:cxn modelId="{8904A192-27DF-4D1C-8A41-189948B8D087}" type="presParOf" srcId="{231A2F92-D605-48D0-AA1B-5C65B383BFFC}" destId="{6A167D9F-24F9-4246-9B11-E8EE71CD265B}" srcOrd="0" destOrd="0" presId="urn:microsoft.com/office/officeart/2016/7/layout/BasicLinearProcessNumbered"/>
    <dgm:cxn modelId="{54566118-8397-49E2-94C8-B8DCEF309497}" type="presParOf" srcId="{6A167D9F-24F9-4246-9B11-E8EE71CD265B}" destId="{D92417E1-F397-4374-B644-4F05068CFA08}" srcOrd="0" destOrd="0" presId="urn:microsoft.com/office/officeart/2016/7/layout/BasicLinearProcessNumbered"/>
    <dgm:cxn modelId="{999659EF-DF64-4A5B-8733-817D36957BC5}" type="presParOf" srcId="{6A167D9F-24F9-4246-9B11-E8EE71CD265B}" destId="{9631D532-FD15-4363-BA81-BB9D3C9F3DA8}" srcOrd="1" destOrd="0" presId="urn:microsoft.com/office/officeart/2016/7/layout/BasicLinearProcessNumbered"/>
    <dgm:cxn modelId="{C8D8ED9A-F7B9-4DB0-AFEA-C437A6B9C921}" type="presParOf" srcId="{6A167D9F-24F9-4246-9B11-E8EE71CD265B}" destId="{1E6E4154-B464-416A-B757-F4A1142D95B2}" srcOrd="2" destOrd="0" presId="urn:microsoft.com/office/officeart/2016/7/layout/BasicLinearProcessNumbered"/>
    <dgm:cxn modelId="{A7AEBF3D-D869-4B10-8B5C-5C4BE4044875}" type="presParOf" srcId="{6A167D9F-24F9-4246-9B11-E8EE71CD265B}" destId="{4DAA265E-4CC4-40AA-8060-E7829716740F}" srcOrd="3" destOrd="0" presId="urn:microsoft.com/office/officeart/2016/7/layout/BasicLinearProcessNumbered"/>
    <dgm:cxn modelId="{A0024562-53BF-4EB2-AF6F-FB9DB581008D}" type="presParOf" srcId="{231A2F92-D605-48D0-AA1B-5C65B383BFFC}" destId="{57A64EA8-3383-4B60-B9DC-F3BA30CB2468}" srcOrd="1" destOrd="0" presId="urn:microsoft.com/office/officeart/2016/7/layout/BasicLinearProcessNumbered"/>
    <dgm:cxn modelId="{C3D351D6-58C0-42F4-A4B8-E08FA1741938}" type="presParOf" srcId="{231A2F92-D605-48D0-AA1B-5C65B383BFFC}" destId="{19658793-6948-43EE-8347-0C4BF88E5AD4}" srcOrd="2" destOrd="0" presId="urn:microsoft.com/office/officeart/2016/7/layout/BasicLinearProcessNumbered"/>
    <dgm:cxn modelId="{379137B9-7200-4C46-BDC3-2D851F698BD0}" type="presParOf" srcId="{19658793-6948-43EE-8347-0C4BF88E5AD4}" destId="{E417DA6D-3BDF-40C0-8CED-5CD47B4D6434}" srcOrd="0" destOrd="0" presId="urn:microsoft.com/office/officeart/2016/7/layout/BasicLinearProcessNumbered"/>
    <dgm:cxn modelId="{A279519E-2AAD-43F6-8346-FD80DE042DCE}" type="presParOf" srcId="{19658793-6948-43EE-8347-0C4BF88E5AD4}" destId="{A6DB715C-8D0B-404A-B1BF-8A7EF40E0B2A}" srcOrd="1" destOrd="0" presId="urn:microsoft.com/office/officeart/2016/7/layout/BasicLinearProcessNumbered"/>
    <dgm:cxn modelId="{6254821B-1D6C-4593-B12E-D15AA51BC451}" type="presParOf" srcId="{19658793-6948-43EE-8347-0C4BF88E5AD4}" destId="{1F1CEA0C-34B7-4266-AB81-C7B06529C0B4}" srcOrd="2" destOrd="0" presId="urn:microsoft.com/office/officeart/2016/7/layout/BasicLinearProcessNumbered"/>
    <dgm:cxn modelId="{C5994F15-DF63-4112-87FF-E14C7B6D500E}" type="presParOf" srcId="{19658793-6948-43EE-8347-0C4BF88E5AD4}" destId="{2E3C785C-3CE3-4CF7-BC0C-219817F7FF03}" srcOrd="3" destOrd="0" presId="urn:microsoft.com/office/officeart/2016/7/layout/BasicLinearProcessNumbered"/>
    <dgm:cxn modelId="{4045603D-DF32-47E9-B7D7-69176BAB38F7}" type="presParOf" srcId="{231A2F92-D605-48D0-AA1B-5C65B383BFFC}" destId="{6DB1440D-22C5-4F11-A13B-113CE5529E10}" srcOrd="3" destOrd="0" presId="urn:microsoft.com/office/officeart/2016/7/layout/BasicLinearProcessNumbered"/>
    <dgm:cxn modelId="{618812A4-E7C3-46E2-A355-6B630AAF7647}" type="presParOf" srcId="{231A2F92-D605-48D0-AA1B-5C65B383BFFC}" destId="{2A2A0F12-04E7-425F-86E9-E4466436357E}" srcOrd="4" destOrd="0" presId="urn:microsoft.com/office/officeart/2016/7/layout/BasicLinearProcessNumbered"/>
    <dgm:cxn modelId="{F2961F44-5C9F-40CA-BAFB-DA8DC74CF80F}" type="presParOf" srcId="{2A2A0F12-04E7-425F-86E9-E4466436357E}" destId="{EFC5713D-B7B1-4E63-B5F9-279578B1B48F}" srcOrd="0" destOrd="0" presId="urn:microsoft.com/office/officeart/2016/7/layout/BasicLinearProcessNumbered"/>
    <dgm:cxn modelId="{EBCFE788-3AB2-4FD1-992B-2DE1BEEF49CD}" type="presParOf" srcId="{2A2A0F12-04E7-425F-86E9-E4466436357E}" destId="{964CD1BB-9F05-4389-AF50-C94B8EE75E6B}" srcOrd="1" destOrd="0" presId="urn:microsoft.com/office/officeart/2016/7/layout/BasicLinearProcessNumbered"/>
    <dgm:cxn modelId="{9424CEAF-8F22-40E0-B2F3-29C89E911352}" type="presParOf" srcId="{2A2A0F12-04E7-425F-86E9-E4466436357E}" destId="{72FAD635-F721-4C04-A9FA-AA792C792506}" srcOrd="2" destOrd="0" presId="urn:microsoft.com/office/officeart/2016/7/layout/BasicLinearProcessNumbered"/>
    <dgm:cxn modelId="{1EAE457E-E48E-4A85-B77E-460BFE792ABA}" type="presParOf" srcId="{2A2A0F12-04E7-425F-86E9-E4466436357E}" destId="{F3E9D00D-3876-4F02-B821-9978E583EA08}" srcOrd="3" destOrd="0" presId="urn:microsoft.com/office/officeart/2016/7/layout/BasicLinearProcessNumbered"/>
    <dgm:cxn modelId="{B0BBDD04-A387-429F-A582-DBC8316B1FA2}" type="presParOf" srcId="{231A2F92-D605-48D0-AA1B-5C65B383BFFC}" destId="{8BF2476B-F542-4C40-874D-CA8C6CB6B015}" srcOrd="5" destOrd="0" presId="urn:microsoft.com/office/officeart/2016/7/layout/BasicLinearProcessNumbered"/>
    <dgm:cxn modelId="{6BD783F7-B1D4-4F9B-BE8F-0B42040C64D4}" type="presParOf" srcId="{231A2F92-D605-48D0-AA1B-5C65B383BFFC}" destId="{6CD28527-8062-4517-96F4-8B86F9E41F0B}" srcOrd="6" destOrd="0" presId="urn:microsoft.com/office/officeart/2016/7/layout/BasicLinearProcessNumbered"/>
    <dgm:cxn modelId="{A641CEA8-E96E-4651-8E53-EBE883143FEF}" type="presParOf" srcId="{6CD28527-8062-4517-96F4-8B86F9E41F0B}" destId="{C16577B0-564A-4E9E-94CC-29A6E2DCA1B1}" srcOrd="0" destOrd="0" presId="urn:microsoft.com/office/officeart/2016/7/layout/BasicLinearProcessNumbered"/>
    <dgm:cxn modelId="{038C66F5-9C77-477C-849C-0BD611FE3BC9}" type="presParOf" srcId="{6CD28527-8062-4517-96F4-8B86F9E41F0B}" destId="{60F25B6F-DA28-431E-88D8-B583DA04EB10}" srcOrd="1" destOrd="0" presId="urn:microsoft.com/office/officeart/2016/7/layout/BasicLinearProcessNumbered"/>
    <dgm:cxn modelId="{850AA003-24FB-4A8D-B92C-81BA5505CC21}" type="presParOf" srcId="{6CD28527-8062-4517-96F4-8B86F9E41F0B}" destId="{CE061FE4-FA4E-46BD-BFBE-3F5D5755CCF0}" srcOrd="2" destOrd="0" presId="urn:microsoft.com/office/officeart/2016/7/layout/BasicLinearProcessNumbered"/>
    <dgm:cxn modelId="{0392E4D9-7C15-4103-95A5-3DF9A2EAD38B}" type="presParOf" srcId="{6CD28527-8062-4517-96F4-8B86F9E41F0B}" destId="{9BF11699-D3E6-4980-BCC5-783950A33DB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F32B3-2A9F-47F2-8D85-1AC3C070EDB0}" type="doc">
      <dgm:prSet loTypeId="urn:microsoft.com/office/officeart/2005/8/layout/radial3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814D96-3F88-4D8A-92D8-7D04E5AB5131}">
      <dgm:prSet phldrT="[Text]" custT="1"/>
      <dgm:spPr/>
      <dgm:t>
        <a:bodyPr/>
        <a:lstStyle/>
        <a:p>
          <a:r>
            <a:rPr lang="en-US" sz="2800" b="1" baseline="0" dirty="0"/>
            <a:t>Alcohol Enforcement Teams</a:t>
          </a:r>
        </a:p>
      </dgm:t>
    </dgm:pt>
    <dgm:pt modelId="{1633BB8B-985C-433C-95F6-18E078DFC0F1}" type="parTrans" cxnId="{C410BCD5-1FBA-49A4-AE3D-B541E93C09D5}">
      <dgm:prSet/>
      <dgm:spPr/>
      <dgm:t>
        <a:bodyPr/>
        <a:lstStyle/>
        <a:p>
          <a:endParaRPr lang="en-US"/>
        </a:p>
      </dgm:t>
    </dgm:pt>
    <dgm:pt modelId="{3F8636CA-26E2-4A82-A723-59A22B3A408D}" type="sibTrans" cxnId="{C410BCD5-1FBA-49A4-AE3D-B541E93C09D5}">
      <dgm:prSet/>
      <dgm:spPr/>
      <dgm:t>
        <a:bodyPr/>
        <a:lstStyle/>
        <a:p>
          <a:endParaRPr lang="en-US"/>
        </a:p>
      </dgm:t>
    </dgm:pt>
    <dgm:pt modelId="{4A43FFE6-53ED-40D0-B003-AA4735EB31A6}">
      <dgm:prSet phldrT="[Text]"/>
      <dgm:spPr/>
      <dgm:t>
        <a:bodyPr/>
        <a:lstStyle/>
        <a:p>
          <a:r>
            <a:rPr lang="en-US" b="1" dirty="0"/>
            <a:t>DAODAS</a:t>
          </a:r>
        </a:p>
      </dgm:t>
    </dgm:pt>
    <dgm:pt modelId="{593421FC-634F-48B7-9B21-7FB2E6810B2C}" type="parTrans" cxnId="{030B6D17-AC55-450C-B644-E286F0A1FF5C}">
      <dgm:prSet/>
      <dgm:spPr/>
      <dgm:t>
        <a:bodyPr/>
        <a:lstStyle/>
        <a:p>
          <a:endParaRPr lang="en-US"/>
        </a:p>
      </dgm:t>
    </dgm:pt>
    <dgm:pt modelId="{EB6BAB5B-84EA-4C07-B98D-38298664D42F}" type="sibTrans" cxnId="{030B6D17-AC55-450C-B644-E286F0A1FF5C}">
      <dgm:prSet/>
      <dgm:spPr/>
      <dgm:t>
        <a:bodyPr/>
        <a:lstStyle/>
        <a:p>
          <a:endParaRPr lang="en-US"/>
        </a:p>
      </dgm:t>
    </dgm:pt>
    <dgm:pt modelId="{2081B1EE-2676-4CAC-83D8-51EEE7CAE2C1}">
      <dgm:prSet phldrT="[Text]"/>
      <dgm:spPr/>
      <dgm:t>
        <a:bodyPr/>
        <a:lstStyle/>
        <a:p>
          <a:r>
            <a:rPr lang="en-US" b="1" dirty="0"/>
            <a:t>County Alcohol &amp; Drug Agencies</a:t>
          </a:r>
        </a:p>
      </dgm:t>
    </dgm:pt>
    <dgm:pt modelId="{4D76EAF7-F8B9-4709-862A-5A6BB13D28F7}" type="parTrans" cxnId="{FBAA30E3-122F-44FD-B48F-B2A6DC52DC7B}">
      <dgm:prSet/>
      <dgm:spPr/>
      <dgm:t>
        <a:bodyPr/>
        <a:lstStyle/>
        <a:p>
          <a:endParaRPr lang="en-US"/>
        </a:p>
      </dgm:t>
    </dgm:pt>
    <dgm:pt modelId="{3B5C70A8-55FB-40FC-ACF5-DD09F3751843}" type="sibTrans" cxnId="{FBAA30E3-122F-44FD-B48F-B2A6DC52DC7B}">
      <dgm:prSet/>
      <dgm:spPr/>
      <dgm:t>
        <a:bodyPr/>
        <a:lstStyle/>
        <a:p>
          <a:endParaRPr lang="en-US"/>
        </a:p>
      </dgm:t>
    </dgm:pt>
    <dgm:pt modelId="{C4229454-9202-482E-B058-4CD565907627}">
      <dgm:prSet phldrT="[Text]"/>
      <dgm:spPr/>
      <dgm:t>
        <a:bodyPr/>
        <a:lstStyle/>
        <a:p>
          <a:r>
            <a:rPr lang="en-US" b="1" dirty="0"/>
            <a:t>Local law enforcement agencies</a:t>
          </a:r>
        </a:p>
      </dgm:t>
    </dgm:pt>
    <dgm:pt modelId="{A9BE5895-E414-4EA3-95AD-4E1B6A3F67E1}" type="parTrans" cxnId="{2CE2B3F3-CFBF-4BB7-9960-194B2CA0BDE3}">
      <dgm:prSet/>
      <dgm:spPr/>
      <dgm:t>
        <a:bodyPr/>
        <a:lstStyle/>
        <a:p>
          <a:endParaRPr lang="en-US"/>
        </a:p>
      </dgm:t>
    </dgm:pt>
    <dgm:pt modelId="{88BFFC75-2395-4631-9B2B-B4991DCB9EAE}" type="sibTrans" cxnId="{2CE2B3F3-CFBF-4BB7-9960-194B2CA0BDE3}">
      <dgm:prSet/>
      <dgm:spPr/>
      <dgm:t>
        <a:bodyPr/>
        <a:lstStyle/>
        <a:p>
          <a:endParaRPr lang="en-US"/>
        </a:p>
      </dgm:t>
    </dgm:pt>
    <dgm:pt modelId="{E1FEC5A5-0630-4B50-BF85-2C6FFD3D495E}">
      <dgm:prSet phldrT="[Text]"/>
      <dgm:spPr/>
      <dgm:t>
        <a:bodyPr/>
        <a:lstStyle/>
        <a:p>
          <a:r>
            <a:rPr lang="en-US" b="1" dirty="0"/>
            <a:t>AET Coordinators</a:t>
          </a:r>
        </a:p>
      </dgm:t>
    </dgm:pt>
    <dgm:pt modelId="{4DADD753-2C3C-4288-B634-09905E69C3B1}" type="parTrans" cxnId="{BDCF23AB-A1B9-4591-BEFF-17B0D685DD31}">
      <dgm:prSet/>
      <dgm:spPr/>
      <dgm:t>
        <a:bodyPr/>
        <a:lstStyle/>
        <a:p>
          <a:endParaRPr lang="en-US"/>
        </a:p>
      </dgm:t>
    </dgm:pt>
    <dgm:pt modelId="{C39479DF-06D6-4759-B79A-71241B3D2CC1}" type="sibTrans" cxnId="{BDCF23AB-A1B9-4591-BEFF-17B0D685DD31}">
      <dgm:prSet/>
      <dgm:spPr/>
      <dgm:t>
        <a:bodyPr/>
        <a:lstStyle/>
        <a:p>
          <a:endParaRPr lang="en-US"/>
        </a:p>
      </dgm:t>
    </dgm:pt>
    <dgm:pt modelId="{73B98A4F-5BD0-4123-93F1-C9C179EF80EF}">
      <dgm:prSet/>
      <dgm:spPr/>
      <dgm:t>
        <a:bodyPr/>
        <a:lstStyle/>
        <a:p>
          <a:r>
            <a:rPr lang="en-US" b="1" dirty="0"/>
            <a:t>State AET Liaison</a:t>
          </a:r>
        </a:p>
      </dgm:t>
    </dgm:pt>
    <dgm:pt modelId="{D3F9696C-A96A-4A0C-898B-ECB5CCCFB8DE}" type="parTrans" cxnId="{953E4A99-C19F-48A9-8C84-7CAEBFE15598}">
      <dgm:prSet/>
      <dgm:spPr/>
      <dgm:t>
        <a:bodyPr/>
        <a:lstStyle/>
        <a:p>
          <a:endParaRPr lang="en-US"/>
        </a:p>
      </dgm:t>
    </dgm:pt>
    <dgm:pt modelId="{6E0C4044-6679-4CD9-9FEA-F4067B18C51A}" type="sibTrans" cxnId="{953E4A99-C19F-48A9-8C84-7CAEBFE15598}">
      <dgm:prSet/>
      <dgm:spPr/>
      <dgm:t>
        <a:bodyPr/>
        <a:lstStyle/>
        <a:p>
          <a:endParaRPr lang="en-US"/>
        </a:p>
      </dgm:t>
    </dgm:pt>
    <dgm:pt modelId="{27512DE3-CA1A-49F8-9F18-66851549F10F}">
      <dgm:prSet/>
      <dgm:spPr/>
      <dgm:t>
        <a:bodyPr/>
        <a:lstStyle/>
        <a:p>
          <a:r>
            <a:rPr lang="en-US" b="1" dirty="0"/>
            <a:t>Underage Drinking Action Group (UDAG)</a:t>
          </a:r>
        </a:p>
      </dgm:t>
    </dgm:pt>
    <dgm:pt modelId="{B2472B98-8D93-4ED0-BBC9-301D8BE148B1}" type="parTrans" cxnId="{98994256-9C0B-4EDC-A637-15D698379C9C}">
      <dgm:prSet/>
      <dgm:spPr/>
      <dgm:t>
        <a:bodyPr/>
        <a:lstStyle/>
        <a:p>
          <a:endParaRPr lang="en-US"/>
        </a:p>
      </dgm:t>
    </dgm:pt>
    <dgm:pt modelId="{67ADDFC7-49AB-4A0E-A04B-40F300448456}" type="sibTrans" cxnId="{98994256-9C0B-4EDC-A637-15D698379C9C}">
      <dgm:prSet/>
      <dgm:spPr/>
      <dgm:t>
        <a:bodyPr/>
        <a:lstStyle/>
        <a:p>
          <a:endParaRPr lang="en-US"/>
        </a:p>
      </dgm:t>
    </dgm:pt>
    <dgm:pt modelId="{43BDFD45-1D88-4710-8D7D-5DC3477DBF95}">
      <dgm:prSet/>
      <dgm:spPr/>
      <dgm:t>
        <a:bodyPr/>
        <a:lstStyle/>
        <a:p>
          <a:r>
            <a:rPr lang="en-US" b="1" dirty="0"/>
            <a:t>Circuit Solicitor’s Offices</a:t>
          </a:r>
        </a:p>
      </dgm:t>
    </dgm:pt>
    <dgm:pt modelId="{5886D544-9FAC-4001-B9DA-0FBE3533B096}" type="parTrans" cxnId="{5DBFA47F-FAD1-4E7C-AB41-ED82864096D0}">
      <dgm:prSet/>
      <dgm:spPr/>
      <dgm:t>
        <a:bodyPr/>
        <a:lstStyle/>
        <a:p>
          <a:endParaRPr lang="en-US"/>
        </a:p>
      </dgm:t>
    </dgm:pt>
    <dgm:pt modelId="{86038A0B-BB0E-43D1-BB09-E63B9AF006E8}" type="sibTrans" cxnId="{5DBFA47F-FAD1-4E7C-AB41-ED82864096D0}">
      <dgm:prSet/>
      <dgm:spPr/>
      <dgm:t>
        <a:bodyPr/>
        <a:lstStyle/>
        <a:p>
          <a:endParaRPr lang="en-US"/>
        </a:p>
      </dgm:t>
    </dgm:pt>
    <dgm:pt modelId="{2CDC1011-73CE-4926-B091-7BDD161F4599}">
      <dgm:prSet/>
      <dgm:spPr/>
      <dgm:t>
        <a:bodyPr/>
        <a:lstStyle/>
        <a:p>
          <a:r>
            <a:rPr lang="en-US" b="1" dirty="0"/>
            <a:t>Community Coalitions</a:t>
          </a:r>
        </a:p>
      </dgm:t>
    </dgm:pt>
    <dgm:pt modelId="{9857360A-70D9-4D7D-A88C-C5285D984581}" type="parTrans" cxnId="{3D11B8B5-F5DD-4701-9AA5-A01101DF263C}">
      <dgm:prSet/>
      <dgm:spPr/>
      <dgm:t>
        <a:bodyPr/>
        <a:lstStyle/>
        <a:p>
          <a:endParaRPr lang="en-US"/>
        </a:p>
      </dgm:t>
    </dgm:pt>
    <dgm:pt modelId="{5758210B-529C-4D4F-9EBF-C27C1A1C84DF}" type="sibTrans" cxnId="{3D11B8B5-F5DD-4701-9AA5-A01101DF263C}">
      <dgm:prSet/>
      <dgm:spPr/>
      <dgm:t>
        <a:bodyPr/>
        <a:lstStyle/>
        <a:p>
          <a:endParaRPr lang="en-US"/>
        </a:p>
      </dgm:t>
    </dgm:pt>
    <dgm:pt modelId="{BA46C2DD-10AC-486F-B659-A20A222674C6}" type="pres">
      <dgm:prSet presAssocID="{F7AF32B3-2A9F-47F2-8D85-1AC3C070EDB0}" presName="composite" presStyleCnt="0">
        <dgm:presLayoutVars>
          <dgm:chMax val="1"/>
          <dgm:dir/>
          <dgm:resizeHandles val="exact"/>
        </dgm:presLayoutVars>
      </dgm:prSet>
      <dgm:spPr/>
    </dgm:pt>
    <dgm:pt modelId="{79DEB76E-27E5-49A4-A77F-7CBD7C900204}" type="pres">
      <dgm:prSet presAssocID="{F7AF32B3-2A9F-47F2-8D85-1AC3C070EDB0}" presName="radial" presStyleCnt="0">
        <dgm:presLayoutVars>
          <dgm:animLvl val="ctr"/>
        </dgm:presLayoutVars>
      </dgm:prSet>
      <dgm:spPr/>
    </dgm:pt>
    <dgm:pt modelId="{2545BB4A-0F79-4D5B-A82E-FE9AF7307CDA}" type="pres">
      <dgm:prSet presAssocID="{3D814D96-3F88-4D8A-92D8-7D04E5AB5131}" presName="centerShape" presStyleLbl="vennNode1" presStyleIdx="0" presStyleCnt="9" custScaleX="113348" custScaleY="116240" custLinFactNeighborX="-5075" custLinFactNeighborY="1029"/>
      <dgm:spPr/>
    </dgm:pt>
    <dgm:pt modelId="{A8DF84C7-7AEE-47CC-B3EB-0325057A26F2}" type="pres">
      <dgm:prSet presAssocID="{4A43FFE6-53ED-40D0-B003-AA4735EB31A6}" presName="node" presStyleLbl="vennNode1" presStyleIdx="1" presStyleCnt="9">
        <dgm:presLayoutVars>
          <dgm:bulletEnabled val="1"/>
        </dgm:presLayoutVars>
      </dgm:prSet>
      <dgm:spPr/>
    </dgm:pt>
    <dgm:pt modelId="{94A9D947-E5A0-4348-826B-74DD376A5E46}" type="pres">
      <dgm:prSet presAssocID="{2081B1EE-2676-4CAC-83D8-51EEE7CAE2C1}" presName="node" presStyleLbl="vennNode1" presStyleIdx="2" presStyleCnt="9">
        <dgm:presLayoutVars>
          <dgm:bulletEnabled val="1"/>
        </dgm:presLayoutVars>
      </dgm:prSet>
      <dgm:spPr/>
    </dgm:pt>
    <dgm:pt modelId="{98A290F0-12BD-4869-8294-F0A6789106BC}" type="pres">
      <dgm:prSet presAssocID="{C4229454-9202-482E-B058-4CD565907627}" presName="node" presStyleLbl="vennNode1" presStyleIdx="3" presStyleCnt="9">
        <dgm:presLayoutVars>
          <dgm:bulletEnabled val="1"/>
        </dgm:presLayoutVars>
      </dgm:prSet>
      <dgm:spPr/>
    </dgm:pt>
    <dgm:pt modelId="{394DA3AF-7222-44FE-917A-6D34E01A6269}" type="pres">
      <dgm:prSet presAssocID="{E1FEC5A5-0630-4B50-BF85-2C6FFD3D495E}" presName="node" presStyleLbl="vennNode1" presStyleIdx="4" presStyleCnt="9">
        <dgm:presLayoutVars>
          <dgm:bulletEnabled val="1"/>
        </dgm:presLayoutVars>
      </dgm:prSet>
      <dgm:spPr/>
    </dgm:pt>
    <dgm:pt modelId="{6BAEF62B-51AE-43D0-B3E2-E97D7A55E7E8}" type="pres">
      <dgm:prSet presAssocID="{73B98A4F-5BD0-4123-93F1-C9C179EF80EF}" presName="node" presStyleLbl="vennNode1" presStyleIdx="5" presStyleCnt="9" custRadScaleRad="101109" custRadScaleInc="-6944">
        <dgm:presLayoutVars>
          <dgm:bulletEnabled val="1"/>
        </dgm:presLayoutVars>
      </dgm:prSet>
      <dgm:spPr/>
    </dgm:pt>
    <dgm:pt modelId="{4CBB6440-0E14-4BC0-994D-9CAF8DB57B7C}" type="pres">
      <dgm:prSet presAssocID="{27512DE3-CA1A-49F8-9F18-66851549F10F}" presName="node" presStyleLbl="vennNode1" presStyleIdx="6" presStyleCnt="9" custRadScaleRad="92923" custRadScaleInc="-7347">
        <dgm:presLayoutVars>
          <dgm:bulletEnabled val="1"/>
        </dgm:presLayoutVars>
      </dgm:prSet>
      <dgm:spPr/>
    </dgm:pt>
    <dgm:pt modelId="{5C1EAA9A-4510-4621-A0DC-05C8B8A29F87}" type="pres">
      <dgm:prSet presAssocID="{43BDFD45-1D88-4710-8D7D-5DC3477DBF95}" presName="node" presStyleLbl="vennNode1" presStyleIdx="7" presStyleCnt="9">
        <dgm:presLayoutVars>
          <dgm:bulletEnabled val="1"/>
        </dgm:presLayoutVars>
      </dgm:prSet>
      <dgm:spPr/>
    </dgm:pt>
    <dgm:pt modelId="{FAC57284-2320-415D-A58F-6F29B782B76E}" type="pres">
      <dgm:prSet presAssocID="{2CDC1011-73CE-4926-B091-7BDD161F4599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D7B10103-8F17-4DB7-A15A-2FC7FE195A4F}" type="presOf" srcId="{43BDFD45-1D88-4710-8D7D-5DC3477DBF95}" destId="{5C1EAA9A-4510-4621-A0DC-05C8B8A29F87}" srcOrd="0" destOrd="0" presId="urn:microsoft.com/office/officeart/2005/8/layout/radial3"/>
    <dgm:cxn modelId="{D62C6609-490A-468B-ADBA-A3E87A64B61C}" type="presOf" srcId="{F7AF32B3-2A9F-47F2-8D85-1AC3C070EDB0}" destId="{BA46C2DD-10AC-486F-B659-A20A222674C6}" srcOrd="0" destOrd="0" presId="urn:microsoft.com/office/officeart/2005/8/layout/radial3"/>
    <dgm:cxn modelId="{030B6D17-AC55-450C-B644-E286F0A1FF5C}" srcId="{3D814D96-3F88-4D8A-92D8-7D04E5AB5131}" destId="{4A43FFE6-53ED-40D0-B003-AA4735EB31A6}" srcOrd="0" destOrd="0" parTransId="{593421FC-634F-48B7-9B21-7FB2E6810B2C}" sibTransId="{EB6BAB5B-84EA-4C07-B98D-38298664D42F}"/>
    <dgm:cxn modelId="{D0F9BC1A-B4C5-48E8-8DE4-C173090E8C63}" type="presOf" srcId="{3D814D96-3F88-4D8A-92D8-7D04E5AB5131}" destId="{2545BB4A-0F79-4D5B-A82E-FE9AF7307CDA}" srcOrd="0" destOrd="0" presId="urn:microsoft.com/office/officeart/2005/8/layout/radial3"/>
    <dgm:cxn modelId="{7B6E404E-AEBD-4A27-8189-F6700C2B0DC0}" type="presOf" srcId="{27512DE3-CA1A-49F8-9F18-66851549F10F}" destId="{4CBB6440-0E14-4BC0-994D-9CAF8DB57B7C}" srcOrd="0" destOrd="0" presId="urn:microsoft.com/office/officeart/2005/8/layout/radial3"/>
    <dgm:cxn modelId="{98994256-9C0B-4EDC-A637-15D698379C9C}" srcId="{3D814D96-3F88-4D8A-92D8-7D04E5AB5131}" destId="{27512DE3-CA1A-49F8-9F18-66851549F10F}" srcOrd="5" destOrd="0" parTransId="{B2472B98-8D93-4ED0-BBC9-301D8BE148B1}" sibTransId="{67ADDFC7-49AB-4A0E-A04B-40F300448456}"/>
    <dgm:cxn modelId="{5DBFA47F-FAD1-4E7C-AB41-ED82864096D0}" srcId="{3D814D96-3F88-4D8A-92D8-7D04E5AB5131}" destId="{43BDFD45-1D88-4710-8D7D-5DC3477DBF95}" srcOrd="6" destOrd="0" parTransId="{5886D544-9FAC-4001-B9DA-0FBE3533B096}" sibTransId="{86038A0B-BB0E-43D1-BB09-E63B9AF006E8}"/>
    <dgm:cxn modelId="{105D268A-2459-4011-90A2-65BDA4FD85C6}" type="presOf" srcId="{73B98A4F-5BD0-4123-93F1-C9C179EF80EF}" destId="{6BAEF62B-51AE-43D0-B3E2-E97D7A55E7E8}" srcOrd="0" destOrd="0" presId="urn:microsoft.com/office/officeart/2005/8/layout/radial3"/>
    <dgm:cxn modelId="{953E4A99-C19F-48A9-8C84-7CAEBFE15598}" srcId="{3D814D96-3F88-4D8A-92D8-7D04E5AB5131}" destId="{73B98A4F-5BD0-4123-93F1-C9C179EF80EF}" srcOrd="4" destOrd="0" parTransId="{D3F9696C-A96A-4A0C-898B-ECB5CCCFB8DE}" sibTransId="{6E0C4044-6679-4CD9-9FEA-F4067B18C51A}"/>
    <dgm:cxn modelId="{C3C9B1A1-3587-4A53-B9BB-601ECE921F8A}" type="presOf" srcId="{4A43FFE6-53ED-40D0-B003-AA4735EB31A6}" destId="{A8DF84C7-7AEE-47CC-B3EB-0325057A26F2}" srcOrd="0" destOrd="0" presId="urn:microsoft.com/office/officeart/2005/8/layout/radial3"/>
    <dgm:cxn modelId="{81CEC0A8-12A6-419F-AFD8-7B2DE5B0582D}" type="presOf" srcId="{C4229454-9202-482E-B058-4CD565907627}" destId="{98A290F0-12BD-4869-8294-F0A6789106BC}" srcOrd="0" destOrd="0" presId="urn:microsoft.com/office/officeart/2005/8/layout/radial3"/>
    <dgm:cxn modelId="{BDCF23AB-A1B9-4591-BEFF-17B0D685DD31}" srcId="{3D814D96-3F88-4D8A-92D8-7D04E5AB5131}" destId="{E1FEC5A5-0630-4B50-BF85-2C6FFD3D495E}" srcOrd="3" destOrd="0" parTransId="{4DADD753-2C3C-4288-B634-09905E69C3B1}" sibTransId="{C39479DF-06D6-4759-B79A-71241B3D2CC1}"/>
    <dgm:cxn modelId="{3D11B8B5-F5DD-4701-9AA5-A01101DF263C}" srcId="{3D814D96-3F88-4D8A-92D8-7D04E5AB5131}" destId="{2CDC1011-73CE-4926-B091-7BDD161F4599}" srcOrd="7" destOrd="0" parTransId="{9857360A-70D9-4D7D-A88C-C5285D984581}" sibTransId="{5758210B-529C-4D4F-9EBF-C27C1A1C84DF}"/>
    <dgm:cxn modelId="{6C0E7CBA-0A37-4638-A982-B1A6EE755700}" type="presOf" srcId="{2081B1EE-2676-4CAC-83D8-51EEE7CAE2C1}" destId="{94A9D947-E5A0-4348-826B-74DD376A5E46}" srcOrd="0" destOrd="0" presId="urn:microsoft.com/office/officeart/2005/8/layout/radial3"/>
    <dgm:cxn modelId="{DD73D5C8-7BAC-4B2C-83C8-1F75DA6788B8}" type="presOf" srcId="{2CDC1011-73CE-4926-B091-7BDD161F4599}" destId="{FAC57284-2320-415D-A58F-6F29B782B76E}" srcOrd="0" destOrd="0" presId="urn:microsoft.com/office/officeart/2005/8/layout/radial3"/>
    <dgm:cxn modelId="{C410BCD5-1FBA-49A4-AE3D-B541E93C09D5}" srcId="{F7AF32B3-2A9F-47F2-8D85-1AC3C070EDB0}" destId="{3D814D96-3F88-4D8A-92D8-7D04E5AB5131}" srcOrd="0" destOrd="0" parTransId="{1633BB8B-985C-433C-95F6-18E078DFC0F1}" sibTransId="{3F8636CA-26E2-4A82-A723-59A22B3A408D}"/>
    <dgm:cxn modelId="{FBAA30E3-122F-44FD-B48F-B2A6DC52DC7B}" srcId="{3D814D96-3F88-4D8A-92D8-7D04E5AB5131}" destId="{2081B1EE-2676-4CAC-83D8-51EEE7CAE2C1}" srcOrd="1" destOrd="0" parTransId="{4D76EAF7-F8B9-4709-862A-5A6BB13D28F7}" sibTransId="{3B5C70A8-55FB-40FC-ACF5-DD09F3751843}"/>
    <dgm:cxn modelId="{CDB175E6-3397-45FC-9425-64AE182E3DBB}" type="presOf" srcId="{E1FEC5A5-0630-4B50-BF85-2C6FFD3D495E}" destId="{394DA3AF-7222-44FE-917A-6D34E01A6269}" srcOrd="0" destOrd="0" presId="urn:microsoft.com/office/officeart/2005/8/layout/radial3"/>
    <dgm:cxn modelId="{2CE2B3F3-CFBF-4BB7-9960-194B2CA0BDE3}" srcId="{3D814D96-3F88-4D8A-92D8-7D04E5AB5131}" destId="{C4229454-9202-482E-B058-4CD565907627}" srcOrd="2" destOrd="0" parTransId="{A9BE5895-E414-4EA3-95AD-4E1B6A3F67E1}" sibTransId="{88BFFC75-2395-4631-9B2B-B4991DCB9EAE}"/>
    <dgm:cxn modelId="{74F3CA9A-1BC4-4C49-A52C-9E26498C23FE}" type="presParOf" srcId="{BA46C2DD-10AC-486F-B659-A20A222674C6}" destId="{79DEB76E-27E5-49A4-A77F-7CBD7C900204}" srcOrd="0" destOrd="0" presId="urn:microsoft.com/office/officeart/2005/8/layout/radial3"/>
    <dgm:cxn modelId="{37EF19A5-64DD-408A-8FA7-A6CEDE102CEA}" type="presParOf" srcId="{79DEB76E-27E5-49A4-A77F-7CBD7C900204}" destId="{2545BB4A-0F79-4D5B-A82E-FE9AF7307CDA}" srcOrd="0" destOrd="0" presId="urn:microsoft.com/office/officeart/2005/8/layout/radial3"/>
    <dgm:cxn modelId="{461DCDC9-CD72-4165-B1CF-D4AF49FEDE38}" type="presParOf" srcId="{79DEB76E-27E5-49A4-A77F-7CBD7C900204}" destId="{A8DF84C7-7AEE-47CC-B3EB-0325057A26F2}" srcOrd="1" destOrd="0" presId="urn:microsoft.com/office/officeart/2005/8/layout/radial3"/>
    <dgm:cxn modelId="{ACBBFB9D-CFDF-4322-A85B-22B17759B1A6}" type="presParOf" srcId="{79DEB76E-27E5-49A4-A77F-7CBD7C900204}" destId="{94A9D947-E5A0-4348-826B-74DD376A5E46}" srcOrd="2" destOrd="0" presId="urn:microsoft.com/office/officeart/2005/8/layout/radial3"/>
    <dgm:cxn modelId="{7329977B-592D-49DA-9C4C-EDC241133BE0}" type="presParOf" srcId="{79DEB76E-27E5-49A4-A77F-7CBD7C900204}" destId="{98A290F0-12BD-4869-8294-F0A6789106BC}" srcOrd="3" destOrd="0" presId="urn:microsoft.com/office/officeart/2005/8/layout/radial3"/>
    <dgm:cxn modelId="{C28E85D9-DB50-4AF9-B155-B39AF87A1FB1}" type="presParOf" srcId="{79DEB76E-27E5-49A4-A77F-7CBD7C900204}" destId="{394DA3AF-7222-44FE-917A-6D34E01A6269}" srcOrd="4" destOrd="0" presId="urn:microsoft.com/office/officeart/2005/8/layout/radial3"/>
    <dgm:cxn modelId="{21FFC9F8-FFB6-44B9-8845-630F5EEE1456}" type="presParOf" srcId="{79DEB76E-27E5-49A4-A77F-7CBD7C900204}" destId="{6BAEF62B-51AE-43D0-B3E2-E97D7A55E7E8}" srcOrd="5" destOrd="0" presId="urn:microsoft.com/office/officeart/2005/8/layout/radial3"/>
    <dgm:cxn modelId="{AE436E90-D673-4610-8884-0BE1F8AF126A}" type="presParOf" srcId="{79DEB76E-27E5-49A4-A77F-7CBD7C900204}" destId="{4CBB6440-0E14-4BC0-994D-9CAF8DB57B7C}" srcOrd="6" destOrd="0" presId="urn:microsoft.com/office/officeart/2005/8/layout/radial3"/>
    <dgm:cxn modelId="{63E263C6-42C9-4AA8-8C37-6DA9F3E67C76}" type="presParOf" srcId="{79DEB76E-27E5-49A4-A77F-7CBD7C900204}" destId="{5C1EAA9A-4510-4621-A0DC-05C8B8A29F87}" srcOrd="7" destOrd="0" presId="urn:microsoft.com/office/officeart/2005/8/layout/radial3"/>
    <dgm:cxn modelId="{819D62B6-AFA8-4DFA-A5A9-5F58E3C5D673}" type="presParOf" srcId="{79DEB76E-27E5-49A4-A77F-7CBD7C900204}" destId="{FAC57284-2320-415D-A58F-6F29B782B76E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42B7AB-A746-4124-9E8F-F8DB43C99698}" type="doc">
      <dgm:prSet loTypeId="urn:microsoft.com/office/officeart/2008/layout/Lin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F748DF-680D-4533-8A4A-E6C4DBE1CB84}">
      <dgm:prSet/>
      <dgm:spPr/>
      <dgm:t>
        <a:bodyPr/>
        <a:lstStyle/>
        <a:p>
          <a:r>
            <a:rPr lang="en-US" dirty="0"/>
            <a:t>SLED agents confiscated fake IDs after attending Fake ID class &amp; Laurens CO SO used knowledge learned to identify Fake IDs on traffic stop</a:t>
          </a:r>
        </a:p>
      </dgm:t>
    </dgm:pt>
    <dgm:pt modelId="{14354D37-6D01-4C2E-9529-3DDDDE0A8CCE}" type="parTrans" cxnId="{201B5CD8-D808-454A-9F0C-66B3176EE47E}">
      <dgm:prSet/>
      <dgm:spPr/>
      <dgm:t>
        <a:bodyPr/>
        <a:lstStyle/>
        <a:p>
          <a:endParaRPr lang="en-US"/>
        </a:p>
      </dgm:t>
    </dgm:pt>
    <dgm:pt modelId="{9B6B4AD0-2B94-4204-8DA0-5C03371078D9}" type="sibTrans" cxnId="{201B5CD8-D808-454A-9F0C-66B3176EE47E}">
      <dgm:prSet/>
      <dgm:spPr/>
      <dgm:t>
        <a:bodyPr/>
        <a:lstStyle/>
        <a:p>
          <a:endParaRPr lang="en-US"/>
        </a:p>
      </dgm:t>
    </dgm:pt>
    <dgm:pt modelId="{8B721CB3-9916-4392-98EC-EF7143EC55E1}">
      <dgm:prSet/>
      <dgm:spPr/>
      <dgm:t>
        <a:bodyPr/>
        <a:lstStyle/>
        <a:p>
          <a:r>
            <a:rPr lang="en-US" dirty="0"/>
            <a:t>Lancaster CO SO deputies used Controlled Party Dispersal training to gain entry on underage party</a:t>
          </a:r>
        </a:p>
      </dgm:t>
    </dgm:pt>
    <dgm:pt modelId="{78E1DC28-5AA7-4F91-A965-ACEC0AD675C6}" type="parTrans" cxnId="{8FEC4AD7-69B8-469B-9179-CF2B6DB638EF}">
      <dgm:prSet/>
      <dgm:spPr/>
      <dgm:t>
        <a:bodyPr/>
        <a:lstStyle/>
        <a:p>
          <a:endParaRPr lang="en-US"/>
        </a:p>
      </dgm:t>
    </dgm:pt>
    <dgm:pt modelId="{452656D3-1D9B-4B0A-B22B-E1EEE4EAFFB1}" type="sibTrans" cxnId="{8FEC4AD7-69B8-469B-9179-CF2B6DB638EF}">
      <dgm:prSet/>
      <dgm:spPr/>
      <dgm:t>
        <a:bodyPr/>
        <a:lstStyle/>
        <a:p>
          <a:endParaRPr lang="en-US"/>
        </a:p>
      </dgm:t>
    </dgm:pt>
    <dgm:pt modelId="{068B17B6-2970-4D6C-92D8-C371B148567A}">
      <dgm:prSet/>
      <dgm:spPr/>
      <dgm:t>
        <a:bodyPr/>
        <a:lstStyle/>
        <a:p>
          <a:r>
            <a:rPr lang="en-US"/>
            <a:t>Military officers used information from Trends &amp; Fads training for barracks inspections</a:t>
          </a:r>
        </a:p>
      </dgm:t>
    </dgm:pt>
    <dgm:pt modelId="{75FB127B-367B-41B5-A010-2BAB9A5A177A}" type="parTrans" cxnId="{62339575-2A34-404B-972A-B79238F18AE8}">
      <dgm:prSet/>
      <dgm:spPr/>
      <dgm:t>
        <a:bodyPr/>
        <a:lstStyle/>
        <a:p>
          <a:endParaRPr lang="en-US"/>
        </a:p>
      </dgm:t>
    </dgm:pt>
    <dgm:pt modelId="{D9F6BB34-AB0C-4693-882C-B4587A73C450}" type="sibTrans" cxnId="{62339575-2A34-404B-972A-B79238F18AE8}">
      <dgm:prSet/>
      <dgm:spPr/>
      <dgm:t>
        <a:bodyPr/>
        <a:lstStyle/>
        <a:p>
          <a:endParaRPr lang="en-US"/>
        </a:p>
      </dgm:t>
    </dgm:pt>
    <dgm:pt modelId="{5DFD7DA5-FEF7-40DE-9AA3-93997B9AFDE5}">
      <dgm:prSet/>
      <dgm:spPr/>
      <dgm:t>
        <a:bodyPr/>
        <a:lstStyle/>
        <a:p>
          <a:r>
            <a:rPr lang="en-US" dirty="0"/>
            <a:t>PAS Vr training for Edisto River collaboration between Colleton CO SO &amp; Dorchester CO SO</a:t>
          </a:r>
        </a:p>
      </dgm:t>
    </dgm:pt>
    <dgm:pt modelId="{9F805E97-B087-497F-A7EE-FA72AC99E375}" type="parTrans" cxnId="{4EC75F29-843F-4E7C-9B30-EF00AF0FB365}">
      <dgm:prSet/>
      <dgm:spPr/>
      <dgm:t>
        <a:bodyPr/>
        <a:lstStyle/>
        <a:p>
          <a:endParaRPr lang="en-US"/>
        </a:p>
      </dgm:t>
    </dgm:pt>
    <dgm:pt modelId="{C2CF665B-A4CA-4649-A65B-1F4B1B3B7EF1}" type="sibTrans" cxnId="{4EC75F29-843F-4E7C-9B30-EF00AF0FB365}">
      <dgm:prSet/>
      <dgm:spPr/>
      <dgm:t>
        <a:bodyPr/>
        <a:lstStyle/>
        <a:p>
          <a:endParaRPr lang="en-US"/>
        </a:p>
      </dgm:t>
    </dgm:pt>
    <dgm:pt modelId="{557AE98A-4978-4022-B34C-B173B46405A8}" type="pres">
      <dgm:prSet presAssocID="{A642B7AB-A746-4124-9E8F-F8DB43C99698}" presName="vert0" presStyleCnt="0">
        <dgm:presLayoutVars>
          <dgm:dir/>
          <dgm:animOne val="branch"/>
          <dgm:animLvl val="lvl"/>
        </dgm:presLayoutVars>
      </dgm:prSet>
      <dgm:spPr/>
    </dgm:pt>
    <dgm:pt modelId="{FD1E6A65-0B72-4388-AB2E-C28C009EB321}" type="pres">
      <dgm:prSet presAssocID="{12F748DF-680D-4533-8A4A-E6C4DBE1CB84}" presName="thickLine" presStyleLbl="alignNode1" presStyleIdx="0" presStyleCnt="4"/>
      <dgm:spPr/>
    </dgm:pt>
    <dgm:pt modelId="{4C28D42D-BDAA-4B19-828F-6791B6D1C2B2}" type="pres">
      <dgm:prSet presAssocID="{12F748DF-680D-4533-8A4A-E6C4DBE1CB84}" presName="horz1" presStyleCnt="0"/>
      <dgm:spPr/>
    </dgm:pt>
    <dgm:pt modelId="{746813C5-628E-4A40-990C-2F4D57398034}" type="pres">
      <dgm:prSet presAssocID="{12F748DF-680D-4533-8A4A-E6C4DBE1CB84}" presName="tx1" presStyleLbl="revTx" presStyleIdx="0" presStyleCnt="4"/>
      <dgm:spPr/>
    </dgm:pt>
    <dgm:pt modelId="{1CCDF072-563D-4C64-80D2-87FC9869BEC3}" type="pres">
      <dgm:prSet presAssocID="{12F748DF-680D-4533-8A4A-E6C4DBE1CB84}" presName="vert1" presStyleCnt="0"/>
      <dgm:spPr/>
    </dgm:pt>
    <dgm:pt modelId="{49D4B915-FA12-4331-8210-524C28339EDE}" type="pres">
      <dgm:prSet presAssocID="{8B721CB3-9916-4392-98EC-EF7143EC55E1}" presName="thickLine" presStyleLbl="alignNode1" presStyleIdx="1" presStyleCnt="4"/>
      <dgm:spPr/>
    </dgm:pt>
    <dgm:pt modelId="{D482F81A-E46E-4C30-8758-6B1C1E0BD5E1}" type="pres">
      <dgm:prSet presAssocID="{8B721CB3-9916-4392-98EC-EF7143EC55E1}" presName="horz1" presStyleCnt="0"/>
      <dgm:spPr/>
    </dgm:pt>
    <dgm:pt modelId="{DC1C76B8-B162-4F56-8DA5-F6BEF87FC96D}" type="pres">
      <dgm:prSet presAssocID="{8B721CB3-9916-4392-98EC-EF7143EC55E1}" presName="tx1" presStyleLbl="revTx" presStyleIdx="1" presStyleCnt="4"/>
      <dgm:spPr/>
    </dgm:pt>
    <dgm:pt modelId="{29C3943D-BB78-4E9B-AF5A-9E832DFBD212}" type="pres">
      <dgm:prSet presAssocID="{8B721CB3-9916-4392-98EC-EF7143EC55E1}" presName="vert1" presStyleCnt="0"/>
      <dgm:spPr/>
    </dgm:pt>
    <dgm:pt modelId="{2A860E18-32D3-44AA-9B8A-346A77EA5F74}" type="pres">
      <dgm:prSet presAssocID="{068B17B6-2970-4D6C-92D8-C371B148567A}" presName="thickLine" presStyleLbl="alignNode1" presStyleIdx="2" presStyleCnt="4"/>
      <dgm:spPr/>
    </dgm:pt>
    <dgm:pt modelId="{256BB25E-676F-4C9A-9475-ADA89CAA9267}" type="pres">
      <dgm:prSet presAssocID="{068B17B6-2970-4D6C-92D8-C371B148567A}" presName="horz1" presStyleCnt="0"/>
      <dgm:spPr/>
    </dgm:pt>
    <dgm:pt modelId="{2887AF72-7559-40E2-A82C-49EE4398970F}" type="pres">
      <dgm:prSet presAssocID="{068B17B6-2970-4D6C-92D8-C371B148567A}" presName="tx1" presStyleLbl="revTx" presStyleIdx="2" presStyleCnt="4"/>
      <dgm:spPr/>
    </dgm:pt>
    <dgm:pt modelId="{410BB3C2-D2C5-49E4-9D0F-5C3780EB1871}" type="pres">
      <dgm:prSet presAssocID="{068B17B6-2970-4D6C-92D8-C371B148567A}" presName="vert1" presStyleCnt="0"/>
      <dgm:spPr/>
    </dgm:pt>
    <dgm:pt modelId="{B5457754-76BD-4F74-B4B3-FAB9FFE758A9}" type="pres">
      <dgm:prSet presAssocID="{5DFD7DA5-FEF7-40DE-9AA3-93997B9AFDE5}" presName="thickLine" presStyleLbl="alignNode1" presStyleIdx="3" presStyleCnt="4"/>
      <dgm:spPr/>
    </dgm:pt>
    <dgm:pt modelId="{A75773CF-91A4-4D54-9B2D-AA3E04AABFBF}" type="pres">
      <dgm:prSet presAssocID="{5DFD7DA5-FEF7-40DE-9AA3-93997B9AFDE5}" presName="horz1" presStyleCnt="0"/>
      <dgm:spPr/>
    </dgm:pt>
    <dgm:pt modelId="{7D645750-E02D-4FC6-B208-21FAB1DCEB5B}" type="pres">
      <dgm:prSet presAssocID="{5DFD7DA5-FEF7-40DE-9AA3-93997B9AFDE5}" presName="tx1" presStyleLbl="revTx" presStyleIdx="3" presStyleCnt="4"/>
      <dgm:spPr/>
    </dgm:pt>
    <dgm:pt modelId="{A5370B15-A61A-43D2-977A-9F6686ED37C2}" type="pres">
      <dgm:prSet presAssocID="{5DFD7DA5-FEF7-40DE-9AA3-93997B9AFDE5}" presName="vert1" presStyleCnt="0"/>
      <dgm:spPr/>
    </dgm:pt>
  </dgm:ptLst>
  <dgm:cxnLst>
    <dgm:cxn modelId="{4EC75F29-843F-4E7C-9B30-EF00AF0FB365}" srcId="{A642B7AB-A746-4124-9E8F-F8DB43C99698}" destId="{5DFD7DA5-FEF7-40DE-9AA3-93997B9AFDE5}" srcOrd="3" destOrd="0" parTransId="{9F805E97-B087-497F-A7EE-FA72AC99E375}" sibTransId="{C2CF665B-A4CA-4649-A65B-1F4B1B3B7EF1}"/>
    <dgm:cxn modelId="{62339575-2A34-404B-972A-B79238F18AE8}" srcId="{A642B7AB-A746-4124-9E8F-F8DB43C99698}" destId="{068B17B6-2970-4D6C-92D8-C371B148567A}" srcOrd="2" destOrd="0" parTransId="{75FB127B-367B-41B5-A010-2BAB9A5A177A}" sibTransId="{D9F6BB34-AB0C-4693-882C-B4587A73C450}"/>
    <dgm:cxn modelId="{3AFFC086-15DF-41FA-AB3C-0A8C05BD93F3}" type="presOf" srcId="{12F748DF-680D-4533-8A4A-E6C4DBE1CB84}" destId="{746813C5-628E-4A40-990C-2F4D57398034}" srcOrd="0" destOrd="0" presId="urn:microsoft.com/office/officeart/2008/layout/LinedList"/>
    <dgm:cxn modelId="{B28524A4-39BA-4F13-897D-AC75FB61E4C1}" type="presOf" srcId="{068B17B6-2970-4D6C-92D8-C371B148567A}" destId="{2887AF72-7559-40E2-A82C-49EE4398970F}" srcOrd="0" destOrd="0" presId="urn:microsoft.com/office/officeart/2008/layout/LinedList"/>
    <dgm:cxn modelId="{4219B4AA-43E0-42F6-81E2-AB8EB751A32A}" type="presOf" srcId="{5DFD7DA5-FEF7-40DE-9AA3-93997B9AFDE5}" destId="{7D645750-E02D-4FC6-B208-21FAB1DCEB5B}" srcOrd="0" destOrd="0" presId="urn:microsoft.com/office/officeart/2008/layout/LinedList"/>
    <dgm:cxn modelId="{B2F94EC8-8EB2-4823-94B3-F08AA4D12D75}" type="presOf" srcId="{8B721CB3-9916-4392-98EC-EF7143EC55E1}" destId="{DC1C76B8-B162-4F56-8DA5-F6BEF87FC96D}" srcOrd="0" destOrd="0" presId="urn:microsoft.com/office/officeart/2008/layout/LinedList"/>
    <dgm:cxn modelId="{8FEC4AD7-69B8-469B-9179-CF2B6DB638EF}" srcId="{A642B7AB-A746-4124-9E8F-F8DB43C99698}" destId="{8B721CB3-9916-4392-98EC-EF7143EC55E1}" srcOrd="1" destOrd="0" parTransId="{78E1DC28-5AA7-4F91-A965-ACEC0AD675C6}" sibTransId="{452656D3-1D9B-4B0A-B22B-E1EEE4EAFFB1}"/>
    <dgm:cxn modelId="{201B5CD8-D808-454A-9F0C-66B3176EE47E}" srcId="{A642B7AB-A746-4124-9E8F-F8DB43C99698}" destId="{12F748DF-680D-4533-8A4A-E6C4DBE1CB84}" srcOrd="0" destOrd="0" parTransId="{14354D37-6D01-4C2E-9529-3DDDDE0A8CCE}" sibTransId="{9B6B4AD0-2B94-4204-8DA0-5C03371078D9}"/>
    <dgm:cxn modelId="{4F984AF5-B675-4B98-8130-363CC8FFD34D}" type="presOf" srcId="{A642B7AB-A746-4124-9E8F-F8DB43C99698}" destId="{557AE98A-4978-4022-B34C-B173B46405A8}" srcOrd="0" destOrd="0" presId="urn:microsoft.com/office/officeart/2008/layout/LinedList"/>
    <dgm:cxn modelId="{DCC735E4-35D4-41F4-B72F-4323E2E0556E}" type="presParOf" srcId="{557AE98A-4978-4022-B34C-B173B46405A8}" destId="{FD1E6A65-0B72-4388-AB2E-C28C009EB321}" srcOrd="0" destOrd="0" presId="urn:microsoft.com/office/officeart/2008/layout/LinedList"/>
    <dgm:cxn modelId="{64452A2B-D2D7-4E46-BC3D-34281EC0930A}" type="presParOf" srcId="{557AE98A-4978-4022-B34C-B173B46405A8}" destId="{4C28D42D-BDAA-4B19-828F-6791B6D1C2B2}" srcOrd="1" destOrd="0" presId="urn:microsoft.com/office/officeart/2008/layout/LinedList"/>
    <dgm:cxn modelId="{4026D274-7A16-4ACD-9105-F0FB572FE7BD}" type="presParOf" srcId="{4C28D42D-BDAA-4B19-828F-6791B6D1C2B2}" destId="{746813C5-628E-4A40-990C-2F4D57398034}" srcOrd="0" destOrd="0" presId="urn:microsoft.com/office/officeart/2008/layout/LinedList"/>
    <dgm:cxn modelId="{A4EFA2DC-F413-4177-8042-66DE26B43AA8}" type="presParOf" srcId="{4C28D42D-BDAA-4B19-828F-6791B6D1C2B2}" destId="{1CCDF072-563D-4C64-80D2-87FC9869BEC3}" srcOrd="1" destOrd="0" presId="urn:microsoft.com/office/officeart/2008/layout/LinedList"/>
    <dgm:cxn modelId="{B8D57A62-DB7D-44E5-9C78-B35E76044FF3}" type="presParOf" srcId="{557AE98A-4978-4022-B34C-B173B46405A8}" destId="{49D4B915-FA12-4331-8210-524C28339EDE}" srcOrd="2" destOrd="0" presId="urn:microsoft.com/office/officeart/2008/layout/LinedList"/>
    <dgm:cxn modelId="{9FB3964C-C220-47D2-929C-6BB525C19204}" type="presParOf" srcId="{557AE98A-4978-4022-B34C-B173B46405A8}" destId="{D482F81A-E46E-4C30-8758-6B1C1E0BD5E1}" srcOrd="3" destOrd="0" presId="urn:microsoft.com/office/officeart/2008/layout/LinedList"/>
    <dgm:cxn modelId="{0042ED61-1AC0-4E3E-A035-51632B5DEEDE}" type="presParOf" srcId="{D482F81A-E46E-4C30-8758-6B1C1E0BD5E1}" destId="{DC1C76B8-B162-4F56-8DA5-F6BEF87FC96D}" srcOrd="0" destOrd="0" presId="urn:microsoft.com/office/officeart/2008/layout/LinedList"/>
    <dgm:cxn modelId="{38FE58CC-BEA4-4BAC-9678-99181E869985}" type="presParOf" srcId="{D482F81A-E46E-4C30-8758-6B1C1E0BD5E1}" destId="{29C3943D-BB78-4E9B-AF5A-9E832DFBD212}" srcOrd="1" destOrd="0" presId="urn:microsoft.com/office/officeart/2008/layout/LinedList"/>
    <dgm:cxn modelId="{70B7EC06-1E31-4BFD-B700-4E2761F3CE97}" type="presParOf" srcId="{557AE98A-4978-4022-B34C-B173B46405A8}" destId="{2A860E18-32D3-44AA-9B8A-346A77EA5F74}" srcOrd="4" destOrd="0" presId="urn:microsoft.com/office/officeart/2008/layout/LinedList"/>
    <dgm:cxn modelId="{1F68C0BC-87E4-4A16-9AF2-FD57DC90DECE}" type="presParOf" srcId="{557AE98A-4978-4022-B34C-B173B46405A8}" destId="{256BB25E-676F-4C9A-9475-ADA89CAA9267}" srcOrd="5" destOrd="0" presId="urn:microsoft.com/office/officeart/2008/layout/LinedList"/>
    <dgm:cxn modelId="{DBECC7CC-1D4E-4DEE-A5DD-B6ED6377CBA8}" type="presParOf" srcId="{256BB25E-676F-4C9A-9475-ADA89CAA9267}" destId="{2887AF72-7559-40E2-A82C-49EE4398970F}" srcOrd="0" destOrd="0" presId="urn:microsoft.com/office/officeart/2008/layout/LinedList"/>
    <dgm:cxn modelId="{D978FEB7-B568-4D60-BB40-764B54C3FC4B}" type="presParOf" srcId="{256BB25E-676F-4C9A-9475-ADA89CAA9267}" destId="{410BB3C2-D2C5-49E4-9D0F-5C3780EB1871}" srcOrd="1" destOrd="0" presId="urn:microsoft.com/office/officeart/2008/layout/LinedList"/>
    <dgm:cxn modelId="{08AFB153-57D5-4897-9B83-3A97586AFEAC}" type="presParOf" srcId="{557AE98A-4978-4022-B34C-B173B46405A8}" destId="{B5457754-76BD-4F74-B4B3-FAB9FFE758A9}" srcOrd="6" destOrd="0" presId="urn:microsoft.com/office/officeart/2008/layout/LinedList"/>
    <dgm:cxn modelId="{AF85C4FE-AFB1-44FE-9C68-A02F0C0DF318}" type="presParOf" srcId="{557AE98A-4978-4022-B34C-B173B46405A8}" destId="{A75773CF-91A4-4D54-9B2D-AA3E04AABFBF}" srcOrd="7" destOrd="0" presId="urn:microsoft.com/office/officeart/2008/layout/LinedList"/>
    <dgm:cxn modelId="{41DCBCE1-B035-4971-B003-9223DB9CC603}" type="presParOf" srcId="{A75773CF-91A4-4D54-9B2D-AA3E04AABFBF}" destId="{7D645750-E02D-4FC6-B208-21FAB1DCEB5B}" srcOrd="0" destOrd="0" presId="urn:microsoft.com/office/officeart/2008/layout/LinedList"/>
    <dgm:cxn modelId="{DBE08C3F-2D28-4EDF-B37B-6B2C8ED65780}" type="presParOf" srcId="{A75773CF-91A4-4D54-9B2D-AA3E04AABFBF}" destId="{A5370B15-A61A-43D2-977A-9F6686ED37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685108-B80D-4364-994A-2B347647E7D9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2" csCatId="colorful" phldr="1"/>
      <dgm:spPr/>
    </dgm:pt>
    <dgm:pt modelId="{E0335BC5-AFC2-4A3A-8B4B-7FF7DFAC109F}">
      <dgm:prSet phldrT="[Text]"/>
      <dgm:spPr/>
      <dgm:t>
        <a:bodyPr/>
        <a:lstStyle/>
        <a:p>
          <a:r>
            <a:rPr lang="en-US" dirty="0"/>
            <a:t>Increased compliance checks</a:t>
          </a:r>
        </a:p>
      </dgm:t>
    </dgm:pt>
    <dgm:pt modelId="{21188660-0A3B-4156-8F44-A357F83E07B4}" type="parTrans" cxnId="{3D99E774-5418-48F3-AA1F-71BC33A672F3}">
      <dgm:prSet/>
      <dgm:spPr/>
      <dgm:t>
        <a:bodyPr/>
        <a:lstStyle/>
        <a:p>
          <a:endParaRPr lang="en-US"/>
        </a:p>
      </dgm:t>
    </dgm:pt>
    <dgm:pt modelId="{F1C2B595-BA67-4DEB-832C-8231EEE0F932}" type="sibTrans" cxnId="{3D99E774-5418-48F3-AA1F-71BC33A672F3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F224313F-8EAD-42F2-BD61-82F664DFC41F}">
      <dgm:prSet phldrT="[Text]"/>
      <dgm:spPr/>
      <dgm:t>
        <a:bodyPr/>
        <a:lstStyle/>
        <a:p>
          <a:r>
            <a:rPr lang="en-US" dirty="0"/>
            <a:t>Less underage drinking</a:t>
          </a:r>
        </a:p>
      </dgm:t>
    </dgm:pt>
    <dgm:pt modelId="{3EEFE3A7-9B33-4106-99D4-EFAA7D957D23}" type="parTrans" cxnId="{F3D8F5D8-E0DC-4E88-8933-6012F242C70F}">
      <dgm:prSet/>
      <dgm:spPr/>
      <dgm:t>
        <a:bodyPr/>
        <a:lstStyle/>
        <a:p>
          <a:endParaRPr lang="en-US"/>
        </a:p>
      </dgm:t>
    </dgm:pt>
    <dgm:pt modelId="{D60F952D-E767-4C63-877A-9486DC4241C3}" type="sibTrans" cxnId="{F3D8F5D8-E0DC-4E88-8933-6012F242C70F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547E2A68-9476-409C-95CE-04A869ADCB6A}">
      <dgm:prSet/>
      <dgm:spPr/>
      <dgm:t>
        <a:bodyPr/>
        <a:lstStyle/>
        <a:p>
          <a:r>
            <a:rPr lang="en-US" dirty="0"/>
            <a:t>Reduction of Retail sale of alcohol to underage persons (reduced alcohol access)</a:t>
          </a:r>
        </a:p>
      </dgm:t>
    </dgm:pt>
    <dgm:pt modelId="{94FA1991-F858-4978-9BE1-D506D3E95E88}" type="parTrans" cxnId="{3161B633-07E6-4413-945E-BDA8190D1412}">
      <dgm:prSet/>
      <dgm:spPr/>
      <dgm:t>
        <a:bodyPr/>
        <a:lstStyle/>
        <a:p>
          <a:endParaRPr lang="en-US"/>
        </a:p>
      </dgm:t>
    </dgm:pt>
    <dgm:pt modelId="{1889302E-8205-4562-B83C-8B2E4E2427EF}" type="sibTrans" cxnId="{3161B633-07E6-4413-945E-BDA8190D1412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6AFB7419-19EA-4287-8095-2F645305A75F}">
      <dgm:prSet/>
      <dgm:spPr/>
      <dgm:t>
        <a:bodyPr/>
        <a:lstStyle/>
        <a:p>
          <a:r>
            <a:rPr lang="en-US" dirty="0"/>
            <a:t>Less drinking &amp; driving crashes by underage drivers</a:t>
          </a:r>
        </a:p>
      </dgm:t>
    </dgm:pt>
    <dgm:pt modelId="{8A0BC4F6-95B2-4FE7-887E-C3957FA83525}" type="parTrans" cxnId="{02DA80E7-BC12-4F9A-9DFA-1DB6AF7235F8}">
      <dgm:prSet/>
      <dgm:spPr/>
      <dgm:t>
        <a:bodyPr/>
        <a:lstStyle/>
        <a:p>
          <a:endParaRPr lang="en-US"/>
        </a:p>
      </dgm:t>
    </dgm:pt>
    <dgm:pt modelId="{271BE5CE-0FC8-455C-96AC-626E5FE38ADC}" type="sibTrans" cxnId="{02DA80E7-BC12-4F9A-9DFA-1DB6AF7235F8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6400177E-82AA-4C23-B27D-6D8B75F6325C}" type="pres">
      <dgm:prSet presAssocID="{31685108-B80D-4364-994A-2B347647E7D9}" presName="Name0" presStyleCnt="0">
        <dgm:presLayoutVars>
          <dgm:animLvl val="lvl"/>
          <dgm:resizeHandles val="exact"/>
        </dgm:presLayoutVars>
      </dgm:prSet>
      <dgm:spPr/>
    </dgm:pt>
    <dgm:pt modelId="{B287CA05-323A-450D-BC07-C50E01F2EECF}" type="pres">
      <dgm:prSet presAssocID="{E0335BC5-AFC2-4A3A-8B4B-7FF7DFAC109F}" presName="compositeNode" presStyleCnt="0">
        <dgm:presLayoutVars>
          <dgm:bulletEnabled val="1"/>
        </dgm:presLayoutVars>
      </dgm:prSet>
      <dgm:spPr/>
    </dgm:pt>
    <dgm:pt modelId="{AE8390E2-6C37-404D-B91D-843AD9FF34D3}" type="pres">
      <dgm:prSet presAssocID="{E0335BC5-AFC2-4A3A-8B4B-7FF7DFAC109F}" presName="bgRect" presStyleLbl="alignNode1" presStyleIdx="0" presStyleCnt="4"/>
      <dgm:spPr/>
    </dgm:pt>
    <dgm:pt modelId="{B1C60516-56A8-4646-A88D-BA21644C5C25}" type="pres">
      <dgm:prSet presAssocID="{F1C2B595-BA67-4DEB-832C-8231EEE0F932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DA3048E0-2EED-4133-8311-CA583B1CD4EA}" type="pres">
      <dgm:prSet presAssocID="{E0335BC5-AFC2-4A3A-8B4B-7FF7DFAC109F}" presName="nodeRect" presStyleLbl="alignNode1" presStyleIdx="0" presStyleCnt="4">
        <dgm:presLayoutVars>
          <dgm:bulletEnabled val="1"/>
        </dgm:presLayoutVars>
      </dgm:prSet>
      <dgm:spPr/>
    </dgm:pt>
    <dgm:pt modelId="{B0F95667-06E0-4EDC-85F1-FD14DC6E5580}" type="pres">
      <dgm:prSet presAssocID="{F1C2B595-BA67-4DEB-832C-8231EEE0F932}" presName="sibTrans" presStyleCnt="0"/>
      <dgm:spPr/>
    </dgm:pt>
    <dgm:pt modelId="{527A09DB-E404-4885-8A1E-85FCEC3C18D3}" type="pres">
      <dgm:prSet presAssocID="{547E2A68-9476-409C-95CE-04A869ADCB6A}" presName="compositeNode" presStyleCnt="0">
        <dgm:presLayoutVars>
          <dgm:bulletEnabled val="1"/>
        </dgm:presLayoutVars>
      </dgm:prSet>
      <dgm:spPr/>
    </dgm:pt>
    <dgm:pt modelId="{D11D5B0F-3D96-4799-959B-D6ECC4994668}" type="pres">
      <dgm:prSet presAssocID="{547E2A68-9476-409C-95CE-04A869ADCB6A}" presName="bgRect" presStyleLbl="alignNode1" presStyleIdx="1" presStyleCnt="4"/>
      <dgm:spPr/>
    </dgm:pt>
    <dgm:pt modelId="{15A89972-FEF4-496A-A237-E1A4C7F116FA}" type="pres">
      <dgm:prSet presAssocID="{1889302E-8205-4562-B83C-8B2E4E2427EF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D0685C6B-DED1-439A-AC09-8E7DE6468C29}" type="pres">
      <dgm:prSet presAssocID="{547E2A68-9476-409C-95CE-04A869ADCB6A}" presName="nodeRect" presStyleLbl="alignNode1" presStyleIdx="1" presStyleCnt="4">
        <dgm:presLayoutVars>
          <dgm:bulletEnabled val="1"/>
        </dgm:presLayoutVars>
      </dgm:prSet>
      <dgm:spPr/>
    </dgm:pt>
    <dgm:pt modelId="{4BBFBC9B-9F8F-48DF-AAA2-7581BB9C3EBB}" type="pres">
      <dgm:prSet presAssocID="{1889302E-8205-4562-B83C-8B2E4E2427EF}" presName="sibTrans" presStyleCnt="0"/>
      <dgm:spPr/>
    </dgm:pt>
    <dgm:pt modelId="{A8F67A1C-804E-48E1-9FA8-971F68597960}" type="pres">
      <dgm:prSet presAssocID="{F224313F-8EAD-42F2-BD61-82F664DFC41F}" presName="compositeNode" presStyleCnt="0">
        <dgm:presLayoutVars>
          <dgm:bulletEnabled val="1"/>
        </dgm:presLayoutVars>
      </dgm:prSet>
      <dgm:spPr/>
    </dgm:pt>
    <dgm:pt modelId="{F9FDE77B-22F5-4813-8623-A0D9F993C77F}" type="pres">
      <dgm:prSet presAssocID="{F224313F-8EAD-42F2-BD61-82F664DFC41F}" presName="bgRect" presStyleLbl="alignNode1" presStyleIdx="2" presStyleCnt="4"/>
      <dgm:spPr/>
    </dgm:pt>
    <dgm:pt modelId="{C9356F03-A4FB-4289-812A-02A57BA285D7}" type="pres">
      <dgm:prSet presAssocID="{D60F952D-E767-4C63-877A-9486DC4241C3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CE8C0E66-B588-4D07-8A98-A3EB55F7C650}" type="pres">
      <dgm:prSet presAssocID="{F224313F-8EAD-42F2-BD61-82F664DFC41F}" presName="nodeRect" presStyleLbl="alignNode1" presStyleIdx="2" presStyleCnt="4">
        <dgm:presLayoutVars>
          <dgm:bulletEnabled val="1"/>
        </dgm:presLayoutVars>
      </dgm:prSet>
      <dgm:spPr/>
    </dgm:pt>
    <dgm:pt modelId="{9589FF4A-CA78-4BF3-8237-541483555BDB}" type="pres">
      <dgm:prSet presAssocID="{D60F952D-E767-4C63-877A-9486DC4241C3}" presName="sibTrans" presStyleCnt="0"/>
      <dgm:spPr/>
    </dgm:pt>
    <dgm:pt modelId="{D7875604-3C38-400D-B424-AE680F036CB1}" type="pres">
      <dgm:prSet presAssocID="{6AFB7419-19EA-4287-8095-2F645305A75F}" presName="compositeNode" presStyleCnt="0">
        <dgm:presLayoutVars>
          <dgm:bulletEnabled val="1"/>
        </dgm:presLayoutVars>
      </dgm:prSet>
      <dgm:spPr/>
    </dgm:pt>
    <dgm:pt modelId="{AC387FF6-503D-47BD-8831-D20432C71D48}" type="pres">
      <dgm:prSet presAssocID="{6AFB7419-19EA-4287-8095-2F645305A75F}" presName="bgRect" presStyleLbl="alignNode1" presStyleIdx="3" presStyleCnt="4"/>
      <dgm:spPr/>
    </dgm:pt>
    <dgm:pt modelId="{0432723D-7DE3-4F58-95A3-3C242F66B299}" type="pres">
      <dgm:prSet presAssocID="{271BE5CE-0FC8-455C-96AC-626E5FE38ADC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DBF407BA-41DD-4D44-81D0-B6C3FE227313}" type="pres">
      <dgm:prSet presAssocID="{6AFB7419-19EA-4287-8095-2F645305A75F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9868A01E-F6FC-42A3-9D75-EF9B8C505592}" type="presOf" srcId="{271BE5CE-0FC8-455C-96AC-626E5FE38ADC}" destId="{0432723D-7DE3-4F58-95A3-3C242F66B299}" srcOrd="0" destOrd="0" presId="urn:microsoft.com/office/officeart/2016/7/layout/LinearBlockProcessNumbered"/>
    <dgm:cxn modelId="{3161B633-07E6-4413-945E-BDA8190D1412}" srcId="{31685108-B80D-4364-994A-2B347647E7D9}" destId="{547E2A68-9476-409C-95CE-04A869ADCB6A}" srcOrd="1" destOrd="0" parTransId="{94FA1991-F858-4978-9BE1-D506D3E95E88}" sibTransId="{1889302E-8205-4562-B83C-8B2E4E2427EF}"/>
    <dgm:cxn modelId="{6C153239-105C-4167-B6F6-BC7600D6714A}" type="presOf" srcId="{D60F952D-E767-4C63-877A-9486DC4241C3}" destId="{C9356F03-A4FB-4289-812A-02A57BA285D7}" srcOrd="0" destOrd="0" presId="urn:microsoft.com/office/officeart/2016/7/layout/LinearBlockProcessNumbered"/>
    <dgm:cxn modelId="{4C822E66-D717-4424-858B-4C94703C4C52}" type="presOf" srcId="{547E2A68-9476-409C-95CE-04A869ADCB6A}" destId="{D11D5B0F-3D96-4799-959B-D6ECC4994668}" srcOrd="0" destOrd="0" presId="urn:microsoft.com/office/officeart/2016/7/layout/LinearBlockProcessNumbered"/>
    <dgm:cxn modelId="{3D99E774-5418-48F3-AA1F-71BC33A672F3}" srcId="{31685108-B80D-4364-994A-2B347647E7D9}" destId="{E0335BC5-AFC2-4A3A-8B4B-7FF7DFAC109F}" srcOrd="0" destOrd="0" parTransId="{21188660-0A3B-4156-8F44-A357F83E07B4}" sibTransId="{F1C2B595-BA67-4DEB-832C-8231EEE0F932}"/>
    <dgm:cxn modelId="{30357E57-8028-47E1-AAB0-1FC602A92ABA}" type="presOf" srcId="{E0335BC5-AFC2-4A3A-8B4B-7FF7DFAC109F}" destId="{DA3048E0-2EED-4133-8311-CA583B1CD4EA}" srcOrd="1" destOrd="0" presId="urn:microsoft.com/office/officeart/2016/7/layout/LinearBlockProcessNumbered"/>
    <dgm:cxn modelId="{696F9D8B-A047-40F1-9EE3-DCB750964743}" type="presOf" srcId="{1889302E-8205-4562-B83C-8B2E4E2427EF}" destId="{15A89972-FEF4-496A-A237-E1A4C7F116FA}" srcOrd="0" destOrd="0" presId="urn:microsoft.com/office/officeart/2016/7/layout/LinearBlockProcessNumbered"/>
    <dgm:cxn modelId="{C0A0BB96-01AA-4013-AE17-2D9FE3937410}" type="presOf" srcId="{E0335BC5-AFC2-4A3A-8B4B-7FF7DFAC109F}" destId="{AE8390E2-6C37-404D-B91D-843AD9FF34D3}" srcOrd="0" destOrd="0" presId="urn:microsoft.com/office/officeart/2016/7/layout/LinearBlockProcessNumbered"/>
    <dgm:cxn modelId="{BDD18D9D-EFCA-4D50-BADC-6C1EA8C11D3B}" type="presOf" srcId="{31685108-B80D-4364-994A-2B347647E7D9}" destId="{6400177E-82AA-4C23-B27D-6D8B75F6325C}" srcOrd="0" destOrd="0" presId="urn:microsoft.com/office/officeart/2016/7/layout/LinearBlockProcessNumbered"/>
    <dgm:cxn modelId="{6BB7039E-3EBC-4BC8-BD07-3992C50763C4}" type="presOf" srcId="{6AFB7419-19EA-4287-8095-2F645305A75F}" destId="{AC387FF6-503D-47BD-8831-D20432C71D48}" srcOrd="0" destOrd="0" presId="urn:microsoft.com/office/officeart/2016/7/layout/LinearBlockProcessNumbered"/>
    <dgm:cxn modelId="{B74F00AA-7A08-4A26-800B-832994825028}" type="presOf" srcId="{6AFB7419-19EA-4287-8095-2F645305A75F}" destId="{DBF407BA-41DD-4D44-81D0-B6C3FE227313}" srcOrd="1" destOrd="0" presId="urn:microsoft.com/office/officeart/2016/7/layout/LinearBlockProcessNumbered"/>
    <dgm:cxn modelId="{40D253BC-A4BB-43FE-B19D-8CA7D665C09A}" type="presOf" srcId="{F1C2B595-BA67-4DEB-832C-8231EEE0F932}" destId="{B1C60516-56A8-4646-A88D-BA21644C5C25}" srcOrd="0" destOrd="0" presId="urn:microsoft.com/office/officeart/2016/7/layout/LinearBlockProcessNumbered"/>
    <dgm:cxn modelId="{7973EEBF-0CBA-4934-8BB6-544DF13255A0}" type="presOf" srcId="{547E2A68-9476-409C-95CE-04A869ADCB6A}" destId="{D0685C6B-DED1-439A-AC09-8E7DE6468C29}" srcOrd="1" destOrd="0" presId="urn:microsoft.com/office/officeart/2016/7/layout/LinearBlockProcessNumbered"/>
    <dgm:cxn modelId="{067981D5-8B02-405A-A052-CC67068C176C}" type="presOf" srcId="{F224313F-8EAD-42F2-BD61-82F664DFC41F}" destId="{CE8C0E66-B588-4D07-8A98-A3EB55F7C650}" srcOrd="1" destOrd="0" presId="urn:microsoft.com/office/officeart/2016/7/layout/LinearBlockProcessNumbered"/>
    <dgm:cxn modelId="{F3D8F5D8-E0DC-4E88-8933-6012F242C70F}" srcId="{31685108-B80D-4364-994A-2B347647E7D9}" destId="{F224313F-8EAD-42F2-BD61-82F664DFC41F}" srcOrd="2" destOrd="0" parTransId="{3EEFE3A7-9B33-4106-99D4-EFAA7D957D23}" sibTransId="{D60F952D-E767-4C63-877A-9486DC4241C3}"/>
    <dgm:cxn modelId="{B79FBBE3-7670-45B6-A1CD-81B15579A6D3}" type="presOf" srcId="{F224313F-8EAD-42F2-BD61-82F664DFC41F}" destId="{F9FDE77B-22F5-4813-8623-A0D9F993C77F}" srcOrd="0" destOrd="0" presId="urn:microsoft.com/office/officeart/2016/7/layout/LinearBlockProcessNumbered"/>
    <dgm:cxn modelId="{02DA80E7-BC12-4F9A-9DFA-1DB6AF7235F8}" srcId="{31685108-B80D-4364-994A-2B347647E7D9}" destId="{6AFB7419-19EA-4287-8095-2F645305A75F}" srcOrd="3" destOrd="0" parTransId="{8A0BC4F6-95B2-4FE7-887E-C3957FA83525}" sibTransId="{271BE5CE-0FC8-455C-96AC-626E5FE38ADC}"/>
    <dgm:cxn modelId="{9B126FC8-E713-4980-A931-4554819D9FCF}" type="presParOf" srcId="{6400177E-82AA-4C23-B27D-6D8B75F6325C}" destId="{B287CA05-323A-450D-BC07-C50E01F2EECF}" srcOrd="0" destOrd="0" presId="urn:microsoft.com/office/officeart/2016/7/layout/LinearBlockProcessNumbered"/>
    <dgm:cxn modelId="{A3EF6134-A760-401C-818E-F19A03E526F3}" type="presParOf" srcId="{B287CA05-323A-450D-BC07-C50E01F2EECF}" destId="{AE8390E2-6C37-404D-B91D-843AD9FF34D3}" srcOrd="0" destOrd="0" presId="urn:microsoft.com/office/officeart/2016/7/layout/LinearBlockProcessNumbered"/>
    <dgm:cxn modelId="{FAE5A0C3-8E1D-4AD4-84AF-ED43EAF4621E}" type="presParOf" srcId="{B287CA05-323A-450D-BC07-C50E01F2EECF}" destId="{B1C60516-56A8-4646-A88D-BA21644C5C25}" srcOrd="1" destOrd="0" presId="urn:microsoft.com/office/officeart/2016/7/layout/LinearBlockProcessNumbered"/>
    <dgm:cxn modelId="{FFEDCFB1-31CC-4185-A065-E1C38D36CC46}" type="presParOf" srcId="{B287CA05-323A-450D-BC07-C50E01F2EECF}" destId="{DA3048E0-2EED-4133-8311-CA583B1CD4EA}" srcOrd="2" destOrd="0" presId="urn:microsoft.com/office/officeart/2016/7/layout/LinearBlockProcessNumbered"/>
    <dgm:cxn modelId="{4A79A1E0-DFFC-4DDD-BE3B-3DB42EF0210A}" type="presParOf" srcId="{6400177E-82AA-4C23-B27D-6D8B75F6325C}" destId="{B0F95667-06E0-4EDC-85F1-FD14DC6E5580}" srcOrd="1" destOrd="0" presId="urn:microsoft.com/office/officeart/2016/7/layout/LinearBlockProcessNumbered"/>
    <dgm:cxn modelId="{5AEAA139-05FA-4565-A9DD-8001E14CF31C}" type="presParOf" srcId="{6400177E-82AA-4C23-B27D-6D8B75F6325C}" destId="{527A09DB-E404-4885-8A1E-85FCEC3C18D3}" srcOrd="2" destOrd="0" presId="urn:microsoft.com/office/officeart/2016/7/layout/LinearBlockProcessNumbered"/>
    <dgm:cxn modelId="{142AB709-0828-479D-9599-7D672A88A2AE}" type="presParOf" srcId="{527A09DB-E404-4885-8A1E-85FCEC3C18D3}" destId="{D11D5B0F-3D96-4799-959B-D6ECC4994668}" srcOrd="0" destOrd="0" presId="urn:microsoft.com/office/officeart/2016/7/layout/LinearBlockProcessNumbered"/>
    <dgm:cxn modelId="{2EB432B0-B315-4DDD-964B-68C3D0E2005D}" type="presParOf" srcId="{527A09DB-E404-4885-8A1E-85FCEC3C18D3}" destId="{15A89972-FEF4-496A-A237-E1A4C7F116FA}" srcOrd="1" destOrd="0" presId="urn:microsoft.com/office/officeart/2016/7/layout/LinearBlockProcessNumbered"/>
    <dgm:cxn modelId="{7A0A6C2B-EF13-429C-BBD5-DC581FBF05D8}" type="presParOf" srcId="{527A09DB-E404-4885-8A1E-85FCEC3C18D3}" destId="{D0685C6B-DED1-439A-AC09-8E7DE6468C29}" srcOrd="2" destOrd="0" presId="urn:microsoft.com/office/officeart/2016/7/layout/LinearBlockProcessNumbered"/>
    <dgm:cxn modelId="{183EA861-F9B5-47C3-908D-556682CE3928}" type="presParOf" srcId="{6400177E-82AA-4C23-B27D-6D8B75F6325C}" destId="{4BBFBC9B-9F8F-48DF-AAA2-7581BB9C3EBB}" srcOrd="3" destOrd="0" presId="urn:microsoft.com/office/officeart/2016/7/layout/LinearBlockProcessNumbered"/>
    <dgm:cxn modelId="{9E7AE425-816F-4809-88EB-FAB97DE7810D}" type="presParOf" srcId="{6400177E-82AA-4C23-B27D-6D8B75F6325C}" destId="{A8F67A1C-804E-48E1-9FA8-971F68597960}" srcOrd="4" destOrd="0" presId="urn:microsoft.com/office/officeart/2016/7/layout/LinearBlockProcessNumbered"/>
    <dgm:cxn modelId="{1A1CE4A5-6020-4691-A9F4-9E9D59576B98}" type="presParOf" srcId="{A8F67A1C-804E-48E1-9FA8-971F68597960}" destId="{F9FDE77B-22F5-4813-8623-A0D9F993C77F}" srcOrd="0" destOrd="0" presId="urn:microsoft.com/office/officeart/2016/7/layout/LinearBlockProcessNumbered"/>
    <dgm:cxn modelId="{F36A52E3-80F3-4423-9FDB-60E867622B14}" type="presParOf" srcId="{A8F67A1C-804E-48E1-9FA8-971F68597960}" destId="{C9356F03-A4FB-4289-812A-02A57BA285D7}" srcOrd="1" destOrd="0" presId="urn:microsoft.com/office/officeart/2016/7/layout/LinearBlockProcessNumbered"/>
    <dgm:cxn modelId="{CF0DBE02-3445-4774-A3E2-2E226E6CCF7C}" type="presParOf" srcId="{A8F67A1C-804E-48E1-9FA8-971F68597960}" destId="{CE8C0E66-B588-4D07-8A98-A3EB55F7C650}" srcOrd="2" destOrd="0" presId="urn:microsoft.com/office/officeart/2016/7/layout/LinearBlockProcessNumbered"/>
    <dgm:cxn modelId="{2AD27EBA-74A1-42B8-BB7E-BF4351A301A4}" type="presParOf" srcId="{6400177E-82AA-4C23-B27D-6D8B75F6325C}" destId="{9589FF4A-CA78-4BF3-8237-541483555BDB}" srcOrd="5" destOrd="0" presId="urn:microsoft.com/office/officeart/2016/7/layout/LinearBlockProcessNumbered"/>
    <dgm:cxn modelId="{080845BA-44FA-4792-90AA-12DD1312D7CC}" type="presParOf" srcId="{6400177E-82AA-4C23-B27D-6D8B75F6325C}" destId="{D7875604-3C38-400D-B424-AE680F036CB1}" srcOrd="6" destOrd="0" presId="urn:microsoft.com/office/officeart/2016/7/layout/LinearBlockProcessNumbered"/>
    <dgm:cxn modelId="{5348F0E6-362C-4D35-B4EF-39DCAEA88B93}" type="presParOf" srcId="{D7875604-3C38-400D-B424-AE680F036CB1}" destId="{AC387FF6-503D-47BD-8831-D20432C71D48}" srcOrd="0" destOrd="0" presId="urn:microsoft.com/office/officeart/2016/7/layout/LinearBlockProcessNumbered"/>
    <dgm:cxn modelId="{4BA1FBAD-8277-464F-9E95-17FA497F1846}" type="presParOf" srcId="{D7875604-3C38-400D-B424-AE680F036CB1}" destId="{0432723D-7DE3-4F58-95A3-3C242F66B299}" srcOrd="1" destOrd="0" presId="urn:microsoft.com/office/officeart/2016/7/layout/LinearBlockProcessNumbered"/>
    <dgm:cxn modelId="{3CA48229-502A-4532-B4F4-C73D282CC200}" type="presParOf" srcId="{D7875604-3C38-400D-B424-AE680F036CB1}" destId="{DBF407BA-41DD-4D44-81D0-B6C3FE22731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68C8FA-E4AF-4478-AE73-53B150E57CC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662337-7C64-4597-B922-C7672B620643}">
      <dgm:prSet/>
      <dgm:spPr/>
      <dgm:t>
        <a:bodyPr/>
        <a:lstStyle/>
        <a:p>
          <a:r>
            <a:rPr lang="en-US" dirty="0"/>
            <a:t>Continued alcohol compliance checks achieved reduction in buy rate which ultimately had a part to play in reductions in impaired driving traffic crashes</a:t>
          </a:r>
        </a:p>
      </dgm:t>
    </dgm:pt>
    <dgm:pt modelId="{D8F83A10-78DE-4766-9E47-B693C0270898}" type="parTrans" cxnId="{464FC9B4-859A-4DB7-B7B3-80809D051D52}">
      <dgm:prSet/>
      <dgm:spPr/>
      <dgm:t>
        <a:bodyPr/>
        <a:lstStyle/>
        <a:p>
          <a:endParaRPr lang="en-US"/>
        </a:p>
      </dgm:t>
    </dgm:pt>
    <dgm:pt modelId="{91EF19F4-B473-415A-84BB-41EC72694AC5}" type="sibTrans" cxnId="{464FC9B4-859A-4DB7-B7B3-80809D051D52}">
      <dgm:prSet/>
      <dgm:spPr/>
      <dgm:t>
        <a:bodyPr/>
        <a:lstStyle/>
        <a:p>
          <a:endParaRPr lang="en-US"/>
        </a:p>
      </dgm:t>
    </dgm:pt>
    <dgm:pt modelId="{DCD05568-F6B7-4336-89E0-C8543A34AD1D}">
      <dgm:prSet/>
      <dgm:spPr/>
      <dgm:t>
        <a:bodyPr/>
        <a:lstStyle/>
        <a:p>
          <a:r>
            <a:rPr lang="en-US" dirty="0"/>
            <a:t>Buy rate reduced from 25% (2005) to 8.6% (2016) = 60% reduction </a:t>
          </a:r>
          <a:r>
            <a:rPr lang="en-US" b="1" i="1" dirty="0"/>
            <a:t>– Preliminary results for FY 2018 = </a:t>
          </a:r>
          <a:r>
            <a:rPr lang="en-US" b="1" i="1"/>
            <a:t>6.9% or -72.4%</a:t>
          </a:r>
          <a:endParaRPr lang="en-US" b="1" i="1" dirty="0"/>
        </a:p>
      </dgm:t>
    </dgm:pt>
    <dgm:pt modelId="{743BB8DC-A154-43CF-9954-50B8905632B5}" type="parTrans" cxnId="{C83F5808-583E-4AEE-8420-94066F8495ED}">
      <dgm:prSet/>
      <dgm:spPr/>
      <dgm:t>
        <a:bodyPr/>
        <a:lstStyle/>
        <a:p>
          <a:endParaRPr lang="en-US"/>
        </a:p>
      </dgm:t>
    </dgm:pt>
    <dgm:pt modelId="{A61347A9-7CFC-4177-AF1E-0C45E0B6CF52}" type="sibTrans" cxnId="{C83F5808-583E-4AEE-8420-94066F8495ED}">
      <dgm:prSet/>
      <dgm:spPr/>
      <dgm:t>
        <a:bodyPr/>
        <a:lstStyle/>
        <a:p>
          <a:endParaRPr lang="en-US"/>
        </a:p>
      </dgm:t>
    </dgm:pt>
    <dgm:pt modelId="{C9B5A3B3-952F-4FD4-BA04-E84AC6DD4418}">
      <dgm:prSet/>
      <dgm:spPr/>
      <dgm:t>
        <a:bodyPr/>
        <a:lstStyle/>
        <a:p>
          <a:r>
            <a:rPr lang="en-US"/>
            <a:t>Impaired driving traffic crashes for &gt; 21 year-olds decreased in 2010 through 2016</a:t>
          </a:r>
        </a:p>
      </dgm:t>
    </dgm:pt>
    <dgm:pt modelId="{EC72A1F4-AF25-4A85-8A97-C3BE525CADE2}" type="parTrans" cxnId="{1F095DA5-9375-423D-BD55-24CFBEA0C176}">
      <dgm:prSet/>
      <dgm:spPr/>
      <dgm:t>
        <a:bodyPr/>
        <a:lstStyle/>
        <a:p>
          <a:endParaRPr lang="en-US"/>
        </a:p>
      </dgm:t>
    </dgm:pt>
    <dgm:pt modelId="{D7190D5A-D2D1-49ED-B513-BF10527C9501}" type="sibTrans" cxnId="{1F095DA5-9375-423D-BD55-24CFBEA0C176}">
      <dgm:prSet/>
      <dgm:spPr/>
      <dgm:t>
        <a:bodyPr/>
        <a:lstStyle/>
        <a:p>
          <a:endParaRPr lang="en-US"/>
        </a:p>
      </dgm:t>
    </dgm:pt>
    <dgm:pt modelId="{CD5B6D7A-BA40-4F6D-B581-27F1F578CB92}">
      <dgm:prSet/>
      <dgm:spPr/>
      <dgm:t>
        <a:bodyPr/>
        <a:lstStyle/>
        <a:p>
          <a:r>
            <a:rPr lang="en-US" dirty="0"/>
            <a:t>Strong downward trend in YRBS (past 30-day use, lifetime use, &amp; binge drinking) followed after AET implementation</a:t>
          </a:r>
        </a:p>
      </dgm:t>
    </dgm:pt>
    <dgm:pt modelId="{82401B8A-38FB-43E4-A18C-8198A7DA6F42}" type="parTrans" cxnId="{989ACCA9-4B48-409B-BB57-1B418C29014F}">
      <dgm:prSet/>
      <dgm:spPr/>
      <dgm:t>
        <a:bodyPr/>
        <a:lstStyle/>
        <a:p>
          <a:endParaRPr lang="en-US"/>
        </a:p>
      </dgm:t>
    </dgm:pt>
    <dgm:pt modelId="{E796F9D9-799F-4538-86FF-BBF56A3FDF1E}" type="sibTrans" cxnId="{989ACCA9-4B48-409B-BB57-1B418C29014F}">
      <dgm:prSet/>
      <dgm:spPr/>
      <dgm:t>
        <a:bodyPr/>
        <a:lstStyle/>
        <a:p>
          <a:endParaRPr lang="en-US"/>
        </a:p>
      </dgm:t>
    </dgm:pt>
    <dgm:pt modelId="{EDCA95A0-763A-46A7-9332-8677CCBF0912}">
      <dgm:prSet/>
      <dgm:spPr/>
      <dgm:t>
        <a:bodyPr/>
        <a:lstStyle/>
        <a:p>
          <a:r>
            <a:rPr lang="en-US" dirty="0"/>
            <a:t>Current study provides strong empirical confirmatory evidence that MDLA is dependent on continued enforcement &amp; advocacy for statewide underage drinking program with local emphasis</a:t>
          </a:r>
        </a:p>
      </dgm:t>
    </dgm:pt>
    <dgm:pt modelId="{BC889FC9-AABC-4612-A8A4-3511FD959E29}" type="parTrans" cxnId="{FF776363-D3B5-4E5D-BBE5-E3FC6280F1C6}">
      <dgm:prSet/>
      <dgm:spPr/>
      <dgm:t>
        <a:bodyPr/>
        <a:lstStyle/>
        <a:p>
          <a:endParaRPr lang="en-US"/>
        </a:p>
      </dgm:t>
    </dgm:pt>
    <dgm:pt modelId="{BB7813BA-6DC5-446E-B3D8-D12709520C37}" type="sibTrans" cxnId="{FF776363-D3B5-4E5D-BBE5-E3FC6280F1C6}">
      <dgm:prSet/>
      <dgm:spPr/>
      <dgm:t>
        <a:bodyPr/>
        <a:lstStyle/>
        <a:p>
          <a:endParaRPr lang="en-US"/>
        </a:p>
      </dgm:t>
    </dgm:pt>
    <dgm:pt modelId="{716F24A9-257B-4B30-823F-273943EE7807}" type="pres">
      <dgm:prSet presAssocID="{3E68C8FA-E4AF-4478-AE73-53B150E57CCD}" presName="vert0" presStyleCnt="0">
        <dgm:presLayoutVars>
          <dgm:dir/>
          <dgm:animOne val="branch"/>
          <dgm:animLvl val="lvl"/>
        </dgm:presLayoutVars>
      </dgm:prSet>
      <dgm:spPr/>
    </dgm:pt>
    <dgm:pt modelId="{9135E824-6F31-4C0A-A5F7-17AA4784E9EC}" type="pres">
      <dgm:prSet presAssocID="{55662337-7C64-4597-B922-C7672B620643}" presName="thickLine" presStyleLbl="alignNode1" presStyleIdx="0" presStyleCnt="5"/>
      <dgm:spPr/>
    </dgm:pt>
    <dgm:pt modelId="{CCC28C52-A3DB-4E1D-9F1B-30AC889EC952}" type="pres">
      <dgm:prSet presAssocID="{55662337-7C64-4597-B922-C7672B620643}" presName="horz1" presStyleCnt="0"/>
      <dgm:spPr/>
    </dgm:pt>
    <dgm:pt modelId="{E073D260-70F2-40AC-9521-2072BAFDEE4E}" type="pres">
      <dgm:prSet presAssocID="{55662337-7C64-4597-B922-C7672B620643}" presName="tx1" presStyleLbl="revTx" presStyleIdx="0" presStyleCnt="5"/>
      <dgm:spPr/>
    </dgm:pt>
    <dgm:pt modelId="{01F50495-028B-46FE-AC46-21C5AE4B1F86}" type="pres">
      <dgm:prSet presAssocID="{55662337-7C64-4597-B922-C7672B620643}" presName="vert1" presStyleCnt="0"/>
      <dgm:spPr/>
    </dgm:pt>
    <dgm:pt modelId="{03B7894D-6220-4C8B-83E4-713FFE93F288}" type="pres">
      <dgm:prSet presAssocID="{DCD05568-F6B7-4336-89E0-C8543A34AD1D}" presName="thickLine" presStyleLbl="alignNode1" presStyleIdx="1" presStyleCnt="5"/>
      <dgm:spPr/>
    </dgm:pt>
    <dgm:pt modelId="{09D70FBA-B3B1-43C3-980B-64A794F4DBAB}" type="pres">
      <dgm:prSet presAssocID="{DCD05568-F6B7-4336-89E0-C8543A34AD1D}" presName="horz1" presStyleCnt="0"/>
      <dgm:spPr/>
    </dgm:pt>
    <dgm:pt modelId="{65ECA0CE-4C7C-45AF-8A31-809D2F2F47CF}" type="pres">
      <dgm:prSet presAssocID="{DCD05568-F6B7-4336-89E0-C8543A34AD1D}" presName="tx1" presStyleLbl="revTx" presStyleIdx="1" presStyleCnt="5"/>
      <dgm:spPr/>
    </dgm:pt>
    <dgm:pt modelId="{8A4FA666-0584-4D10-AB5A-ABA46FCA69E8}" type="pres">
      <dgm:prSet presAssocID="{DCD05568-F6B7-4336-89E0-C8543A34AD1D}" presName="vert1" presStyleCnt="0"/>
      <dgm:spPr/>
    </dgm:pt>
    <dgm:pt modelId="{323B8BC6-98D0-4D97-83E2-DAD5BDE49AFD}" type="pres">
      <dgm:prSet presAssocID="{C9B5A3B3-952F-4FD4-BA04-E84AC6DD4418}" presName="thickLine" presStyleLbl="alignNode1" presStyleIdx="2" presStyleCnt="5"/>
      <dgm:spPr/>
    </dgm:pt>
    <dgm:pt modelId="{DA06D4F0-E93A-4896-BBE9-0BE566B76FDE}" type="pres">
      <dgm:prSet presAssocID="{C9B5A3B3-952F-4FD4-BA04-E84AC6DD4418}" presName="horz1" presStyleCnt="0"/>
      <dgm:spPr/>
    </dgm:pt>
    <dgm:pt modelId="{46B45FDC-5BDA-4D07-A533-D35F7951F4BD}" type="pres">
      <dgm:prSet presAssocID="{C9B5A3B3-952F-4FD4-BA04-E84AC6DD4418}" presName="tx1" presStyleLbl="revTx" presStyleIdx="2" presStyleCnt="5"/>
      <dgm:spPr/>
    </dgm:pt>
    <dgm:pt modelId="{90C9EDCA-0791-4AF5-8482-A3C58C70CF58}" type="pres">
      <dgm:prSet presAssocID="{C9B5A3B3-952F-4FD4-BA04-E84AC6DD4418}" presName="vert1" presStyleCnt="0"/>
      <dgm:spPr/>
    </dgm:pt>
    <dgm:pt modelId="{8BD75C3D-B05A-46FB-8BA3-73065368892F}" type="pres">
      <dgm:prSet presAssocID="{CD5B6D7A-BA40-4F6D-B581-27F1F578CB92}" presName="thickLine" presStyleLbl="alignNode1" presStyleIdx="3" presStyleCnt="5"/>
      <dgm:spPr/>
    </dgm:pt>
    <dgm:pt modelId="{4E800F8E-27CD-4414-979C-243AC6521D4E}" type="pres">
      <dgm:prSet presAssocID="{CD5B6D7A-BA40-4F6D-B581-27F1F578CB92}" presName="horz1" presStyleCnt="0"/>
      <dgm:spPr/>
    </dgm:pt>
    <dgm:pt modelId="{FC570B58-E5C1-45A7-98A8-15E94CFC914E}" type="pres">
      <dgm:prSet presAssocID="{CD5B6D7A-BA40-4F6D-B581-27F1F578CB92}" presName="tx1" presStyleLbl="revTx" presStyleIdx="3" presStyleCnt="5"/>
      <dgm:spPr/>
    </dgm:pt>
    <dgm:pt modelId="{77B2A688-8BAD-40A6-B637-B923D36B3C7A}" type="pres">
      <dgm:prSet presAssocID="{CD5B6D7A-BA40-4F6D-B581-27F1F578CB92}" presName="vert1" presStyleCnt="0"/>
      <dgm:spPr/>
    </dgm:pt>
    <dgm:pt modelId="{C605E9C4-81E0-4BE4-AB3D-396E17586E40}" type="pres">
      <dgm:prSet presAssocID="{EDCA95A0-763A-46A7-9332-8677CCBF0912}" presName="thickLine" presStyleLbl="alignNode1" presStyleIdx="4" presStyleCnt="5"/>
      <dgm:spPr/>
    </dgm:pt>
    <dgm:pt modelId="{D8E8589D-1AF0-4363-9121-E9E141004FFA}" type="pres">
      <dgm:prSet presAssocID="{EDCA95A0-763A-46A7-9332-8677CCBF0912}" presName="horz1" presStyleCnt="0"/>
      <dgm:spPr/>
    </dgm:pt>
    <dgm:pt modelId="{61971DF6-2419-42F2-BDE6-5BBAAFB663E0}" type="pres">
      <dgm:prSet presAssocID="{EDCA95A0-763A-46A7-9332-8677CCBF0912}" presName="tx1" presStyleLbl="revTx" presStyleIdx="4" presStyleCnt="5"/>
      <dgm:spPr/>
    </dgm:pt>
    <dgm:pt modelId="{E62B524E-BF93-402E-A0D4-D55CFE95AE88}" type="pres">
      <dgm:prSet presAssocID="{EDCA95A0-763A-46A7-9332-8677CCBF0912}" presName="vert1" presStyleCnt="0"/>
      <dgm:spPr/>
    </dgm:pt>
  </dgm:ptLst>
  <dgm:cxnLst>
    <dgm:cxn modelId="{C83F5808-583E-4AEE-8420-94066F8495ED}" srcId="{3E68C8FA-E4AF-4478-AE73-53B150E57CCD}" destId="{DCD05568-F6B7-4336-89E0-C8543A34AD1D}" srcOrd="1" destOrd="0" parTransId="{743BB8DC-A154-43CF-9954-50B8905632B5}" sibTransId="{A61347A9-7CFC-4177-AF1E-0C45E0B6CF52}"/>
    <dgm:cxn modelId="{FF776363-D3B5-4E5D-BBE5-E3FC6280F1C6}" srcId="{3E68C8FA-E4AF-4478-AE73-53B150E57CCD}" destId="{EDCA95A0-763A-46A7-9332-8677CCBF0912}" srcOrd="4" destOrd="0" parTransId="{BC889FC9-AABC-4612-A8A4-3511FD959E29}" sibTransId="{BB7813BA-6DC5-446E-B3D8-D12709520C37}"/>
    <dgm:cxn modelId="{E423AD87-57DB-41CF-83C7-D3128EDD9445}" type="presOf" srcId="{3E68C8FA-E4AF-4478-AE73-53B150E57CCD}" destId="{716F24A9-257B-4B30-823F-273943EE7807}" srcOrd="0" destOrd="0" presId="urn:microsoft.com/office/officeart/2008/layout/LinedList"/>
    <dgm:cxn modelId="{C5CCB991-8DB9-4511-8DD2-F6FA63F2F046}" type="presOf" srcId="{55662337-7C64-4597-B922-C7672B620643}" destId="{E073D260-70F2-40AC-9521-2072BAFDEE4E}" srcOrd="0" destOrd="0" presId="urn:microsoft.com/office/officeart/2008/layout/LinedList"/>
    <dgm:cxn modelId="{1F095DA5-9375-423D-BD55-24CFBEA0C176}" srcId="{3E68C8FA-E4AF-4478-AE73-53B150E57CCD}" destId="{C9B5A3B3-952F-4FD4-BA04-E84AC6DD4418}" srcOrd="2" destOrd="0" parTransId="{EC72A1F4-AF25-4A85-8A97-C3BE525CADE2}" sibTransId="{D7190D5A-D2D1-49ED-B513-BF10527C9501}"/>
    <dgm:cxn modelId="{989ACCA9-4B48-409B-BB57-1B418C29014F}" srcId="{3E68C8FA-E4AF-4478-AE73-53B150E57CCD}" destId="{CD5B6D7A-BA40-4F6D-B581-27F1F578CB92}" srcOrd="3" destOrd="0" parTransId="{82401B8A-38FB-43E4-A18C-8198A7DA6F42}" sibTransId="{E796F9D9-799F-4538-86FF-BBF56A3FDF1E}"/>
    <dgm:cxn modelId="{464FC9B4-859A-4DB7-B7B3-80809D051D52}" srcId="{3E68C8FA-E4AF-4478-AE73-53B150E57CCD}" destId="{55662337-7C64-4597-B922-C7672B620643}" srcOrd="0" destOrd="0" parTransId="{D8F83A10-78DE-4766-9E47-B693C0270898}" sibTransId="{91EF19F4-B473-415A-84BB-41EC72694AC5}"/>
    <dgm:cxn modelId="{A2FE29D4-A5FC-4714-B66D-3E8A017C70A1}" type="presOf" srcId="{DCD05568-F6B7-4336-89E0-C8543A34AD1D}" destId="{65ECA0CE-4C7C-45AF-8A31-809D2F2F47CF}" srcOrd="0" destOrd="0" presId="urn:microsoft.com/office/officeart/2008/layout/LinedList"/>
    <dgm:cxn modelId="{3DFE1FDB-24F1-47FE-A1E7-5F2472BD2E8D}" type="presOf" srcId="{CD5B6D7A-BA40-4F6D-B581-27F1F578CB92}" destId="{FC570B58-E5C1-45A7-98A8-15E94CFC914E}" srcOrd="0" destOrd="0" presId="urn:microsoft.com/office/officeart/2008/layout/LinedList"/>
    <dgm:cxn modelId="{622F56EE-5E92-42B4-83D2-B7E04872A0A2}" type="presOf" srcId="{C9B5A3B3-952F-4FD4-BA04-E84AC6DD4418}" destId="{46B45FDC-5BDA-4D07-A533-D35F7951F4BD}" srcOrd="0" destOrd="0" presId="urn:microsoft.com/office/officeart/2008/layout/LinedList"/>
    <dgm:cxn modelId="{CB2D83F0-5116-46D7-ABBC-51D93ED66E94}" type="presOf" srcId="{EDCA95A0-763A-46A7-9332-8677CCBF0912}" destId="{61971DF6-2419-42F2-BDE6-5BBAAFB663E0}" srcOrd="0" destOrd="0" presId="urn:microsoft.com/office/officeart/2008/layout/LinedList"/>
    <dgm:cxn modelId="{1740F9EA-698B-41C5-9082-C18C3B817321}" type="presParOf" srcId="{716F24A9-257B-4B30-823F-273943EE7807}" destId="{9135E824-6F31-4C0A-A5F7-17AA4784E9EC}" srcOrd="0" destOrd="0" presId="urn:microsoft.com/office/officeart/2008/layout/LinedList"/>
    <dgm:cxn modelId="{C4E285E8-C207-442A-8B7C-4C4AE8B71129}" type="presParOf" srcId="{716F24A9-257B-4B30-823F-273943EE7807}" destId="{CCC28C52-A3DB-4E1D-9F1B-30AC889EC952}" srcOrd="1" destOrd="0" presId="urn:microsoft.com/office/officeart/2008/layout/LinedList"/>
    <dgm:cxn modelId="{31AB11CB-3AF0-4667-8A94-EFB5E7D4B9FA}" type="presParOf" srcId="{CCC28C52-A3DB-4E1D-9F1B-30AC889EC952}" destId="{E073D260-70F2-40AC-9521-2072BAFDEE4E}" srcOrd="0" destOrd="0" presId="urn:microsoft.com/office/officeart/2008/layout/LinedList"/>
    <dgm:cxn modelId="{60043388-94D4-452D-92D8-09558AC6BB4F}" type="presParOf" srcId="{CCC28C52-A3DB-4E1D-9F1B-30AC889EC952}" destId="{01F50495-028B-46FE-AC46-21C5AE4B1F86}" srcOrd="1" destOrd="0" presId="urn:microsoft.com/office/officeart/2008/layout/LinedList"/>
    <dgm:cxn modelId="{059765BA-79F2-4A7F-A61A-D8EAC84509F2}" type="presParOf" srcId="{716F24A9-257B-4B30-823F-273943EE7807}" destId="{03B7894D-6220-4C8B-83E4-713FFE93F288}" srcOrd="2" destOrd="0" presId="urn:microsoft.com/office/officeart/2008/layout/LinedList"/>
    <dgm:cxn modelId="{F22A0042-E9A7-4DCD-B495-40E542C8E840}" type="presParOf" srcId="{716F24A9-257B-4B30-823F-273943EE7807}" destId="{09D70FBA-B3B1-43C3-980B-64A794F4DBAB}" srcOrd="3" destOrd="0" presId="urn:microsoft.com/office/officeart/2008/layout/LinedList"/>
    <dgm:cxn modelId="{7AEBD7ED-0E87-4A6D-902C-C29E2297E180}" type="presParOf" srcId="{09D70FBA-B3B1-43C3-980B-64A794F4DBAB}" destId="{65ECA0CE-4C7C-45AF-8A31-809D2F2F47CF}" srcOrd="0" destOrd="0" presId="urn:microsoft.com/office/officeart/2008/layout/LinedList"/>
    <dgm:cxn modelId="{21310BE9-31A1-4C1F-889A-5CBA3AD48289}" type="presParOf" srcId="{09D70FBA-B3B1-43C3-980B-64A794F4DBAB}" destId="{8A4FA666-0584-4D10-AB5A-ABA46FCA69E8}" srcOrd="1" destOrd="0" presId="urn:microsoft.com/office/officeart/2008/layout/LinedList"/>
    <dgm:cxn modelId="{56E0A41F-C6F8-477F-99C6-1C03FF8BA96E}" type="presParOf" srcId="{716F24A9-257B-4B30-823F-273943EE7807}" destId="{323B8BC6-98D0-4D97-83E2-DAD5BDE49AFD}" srcOrd="4" destOrd="0" presId="urn:microsoft.com/office/officeart/2008/layout/LinedList"/>
    <dgm:cxn modelId="{35E5CDC6-E306-4423-921C-0B6629041143}" type="presParOf" srcId="{716F24A9-257B-4B30-823F-273943EE7807}" destId="{DA06D4F0-E93A-4896-BBE9-0BE566B76FDE}" srcOrd="5" destOrd="0" presId="urn:microsoft.com/office/officeart/2008/layout/LinedList"/>
    <dgm:cxn modelId="{4E9BCAC7-10E2-4D04-BD39-28BD7C8C1015}" type="presParOf" srcId="{DA06D4F0-E93A-4896-BBE9-0BE566B76FDE}" destId="{46B45FDC-5BDA-4D07-A533-D35F7951F4BD}" srcOrd="0" destOrd="0" presId="urn:microsoft.com/office/officeart/2008/layout/LinedList"/>
    <dgm:cxn modelId="{2554F25D-A14F-43B4-A6EC-3C6960F582C9}" type="presParOf" srcId="{DA06D4F0-E93A-4896-BBE9-0BE566B76FDE}" destId="{90C9EDCA-0791-4AF5-8482-A3C58C70CF58}" srcOrd="1" destOrd="0" presId="urn:microsoft.com/office/officeart/2008/layout/LinedList"/>
    <dgm:cxn modelId="{A41FD8B3-DF0A-4A1F-AF9E-51492DBE25BE}" type="presParOf" srcId="{716F24A9-257B-4B30-823F-273943EE7807}" destId="{8BD75C3D-B05A-46FB-8BA3-73065368892F}" srcOrd="6" destOrd="0" presId="urn:microsoft.com/office/officeart/2008/layout/LinedList"/>
    <dgm:cxn modelId="{24A70CFF-2326-4414-BBE7-65C37F47513D}" type="presParOf" srcId="{716F24A9-257B-4B30-823F-273943EE7807}" destId="{4E800F8E-27CD-4414-979C-243AC6521D4E}" srcOrd="7" destOrd="0" presId="urn:microsoft.com/office/officeart/2008/layout/LinedList"/>
    <dgm:cxn modelId="{D0AF18E5-E26C-4777-B332-441A339C1B66}" type="presParOf" srcId="{4E800F8E-27CD-4414-979C-243AC6521D4E}" destId="{FC570B58-E5C1-45A7-98A8-15E94CFC914E}" srcOrd="0" destOrd="0" presId="urn:microsoft.com/office/officeart/2008/layout/LinedList"/>
    <dgm:cxn modelId="{79A824FB-1CC2-4EB6-ACFA-5F638DF00D81}" type="presParOf" srcId="{4E800F8E-27CD-4414-979C-243AC6521D4E}" destId="{77B2A688-8BAD-40A6-B637-B923D36B3C7A}" srcOrd="1" destOrd="0" presId="urn:microsoft.com/office/officeart/2008/layout/LinedList"/>
    <dgm:cxn modelId="{ECCD20CC-6355-47D7-970A-695515C4F84F}" type="presParOf" srcId="{716F24A9-257B-4B30-823F-273943EE7807}" destId="{C605E9C4-81E0-4BE4-AB3D-396E17586E40}" srcOrd="8" destOrd="0" presId="urn:microsoft.com/office/officeart/2008/layout/LinedList"/>
    <dgm:cxn modelId="{2A489825-3619-47FA-92D4-440C02ABE533}" type="presParOf" srcId="{716F24A9-257B-4B30-823F-273943EE7807}" destId="{D8E8589D-1AF0-4363-9121-E9E141004FFA}" srcOrd="9" destOrd="0" presId="urn:microsoft.com/office/officeart/2008/layout/LinedList"/>
    <dgm:cxn modelId="{B1F413FD-6385-4D39-B8BF-5F3170D5CC7B}" type="presParOf" srcId="{D8E8589D-1AF0-4363-9121-E9E141004FFA}" destId="{61971DF6-2419-42F2-BDE6-5BBAAFB663E0}" srcOrd="0" destOrd="0" presId="urn:microsoft.com/office/officeart/2008/layout/LinedList"/>
    <dgm:cxn modelId="{6AC4ADDD-60AE-4DDA-AE44-0979AF5EAAD8}" type="presParOf" srcId="{D8E8589D-1AF0-4363-9121-E9E141004FFA}" destId="{E62B524E-BF93-402E-A0D4-D55CFE95AE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81CD6C-0D34-4133-9C73-A6DCC085DD8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31B762-1CBC-44BA-9B33-5A2CD08BED13}">
      <dgm:prSet/>
      <dgm:spPr/>
      <dgm:t>
        <a:bodyPr/>
        <a:lstStyle/>
        <a:p>
          <a:r>
            <a:rPr lang="en-US"/>
            <a:t>South Carolina is private licensing state for off-premise alcohol sales. The same results may not occur in states with government operated alcohol outlets</a:t>
          </a:r>
        </a:p>
      </dgm:t>
    </dgm:pt>
    <dgm:pt modelId="{64CA5101-6A9F-41FF-B2EA-C2A2D5EBC721}" type="parTrans" cxnId="{AF788A40-E946-458B-85C8-9FBAA2CF0B9F}">
      <dgm:prSet/>
      <dgm:spPr/>
      <dgm:t>
        <a:bodyPr/>
        <a:lstStyle/>
        <a:p>
          <a:endParaRPr lang="en-US"/>
        </a:p>
      </dgm:t>
    </dgm:pt>
    <dgm:pt modelId="{724222B0-4062-404D-A3D9-D7EB9B9580DA}" type="sibTrans" cxnId="{AF788A40-E946-458B-85C8-9FBAA2CF0B9F}">
      <dgm:prSet/>
      <dgm:spPr/>
      <dgm:t>
        <a:bodyPr/>
        <a:lstStyle/>
        <a:p>
          <a:endParaRPr lang="en-US"/>
        </a:p>
      </dgm:t>
    </dgm:pt>
    <dgm:pt modelId="{6D1129D5-B7D4-42D8-982D-F4BA664A8DC2}">
      <dgm:prSet/>
      <dgm:spPr/>
      <dgm:t>
        <a:bodyPr/>
        <a:lstStyle/>
        <a:p>
          <a:r>
            <a:rPr lang="en-US" dirty="0"/>
            <a:t>While study confirms need for “consistent &amp; regular” enforcement of retail alcohol availability, dosage for compliance checks is not known</a:t>
          </a:r>
        </a:p>
      </dgm:t>
    </dgm:pt>
    <dgm:pt modelId="{1CFB49E1-E76C-40CF-965C-26B798F20328}" type="parTrans" cxnId="{76613EEE-7D0F-43DF-8426-6279B23FA51D}">
      <dgm:prSet/>
      <dgm:spPr/>
      <dgm:t>
        <a:bodyPr/>
        <a:lstStyle/>
        <a:p>
          <a:endParaRPr lang="en-US"/>
        </a:p>
      </dgm:t>
    </dgm:pt>
    <dgm:pt modelId="{8F312109-708B-4BFA-9FE1-A81F95AC85E1}" type="sibTrans" cxnId="{76613EEE-7D0F-43DF-8426-6279B23FA51D}">
      <dgm:prSet/>
      <dgm:spPr/>
      <dgm:t>
        <a:bodyPr/>
        <a:lstStyle/>
        <a:p>
          <a:endParaRPr lang="en-US"/>
        </a:p>
      </dgm:t>
    </dgm:pt>
    <dgm:pt modelId="{A0C762B1-C75E-4E4F-BF21-9083993F76B4}">
      <dgm:prSet/>
      <dgm:spPr/>
      <dgm:t>
        <a:bodyPr/>
        <a:lstStyle/>
        <a:p>
          <a:r>
            <a:rPr lang="en-US" dirty="0"/>
            <a:t>It is not known how much statewide AET impacted underage drinking. Other factors exist (programs such as Alive @ 25 &amp; traffic enforcement through SCLEN). </a:t>
          </a:r>
        </a:p>
      </dgm:t>
    </dgm:pt>
    <dgm:pt modelId="{D2461455-3291-42D3-A24B-32B0A5446B52}" type="parTrans" cxnId="{29803A54-FA88-4CF1-9465-54D90D059371}">
      <dgm:prSet/>
      <dgm:spPr/>
      <dgm:t>
        <a:bodyPr/>
        <a:lstStyle/>
        <a:p>
          <a:endParaRPr lang="en-US"/>
        </a:p>
      </dgm:t>
    </dgm:pt>
    <dgm:pt modelId="{F669E5B2-E76B-4E2D-A3DA-7EC67F55CE5D}" type="sibTrans" cxnId="{29803A54-FA88-4CF1-9465-54D90D059371}">
      <dgm:prSet/>
      <dgm:spPr/>
      <dgm:t>
        <a:bodyPr/>
        <a:lstStyle/>
        <a:p>
          <a:endParaRPr lang="en-US"/>
        </a:p>
      </dgm:t>
    </dgm:pt>
    <dgm:pt modelId="{9A2E3D5C-7C7B-4AC0-A302-F45CBB1B6164}">
      <dgm:prSet/>
      <dgm:spPr/>
      <dgm:t>
        <a:bodyPr/>
        <a:lstStyle/>
        <a:p>
          <a:r>
            <a:rPr lang="en-US" dirty="0"/>
            <a:t>Possible two or more state research involving specific counties in each state</a:t>
          </a:r>
        </a:p>
      </dgm:t>
    </dgm:pt>
    <dgm:pt modelId="{0E556407-5E5C-45AB-BD3D-1550CF153ABA}" type="parTrans" cxnId="{D32C21C6-28D1-4373-9079-6AD21B0F5601}">
      <dgm:prSet/>
      <dgm:spPr/>
      <dgm:t>
        <a:bodyPr/>
        <a:lstStyle/>
        <a:p>
          <a:endParaRPr lang="en-US"/>
        </a:p>
      </dgm:t>
    </dgm:pt>
    <dgm:pt modelId="{8A26F892-11B2-4901-85F8-208E0F959890}" type="sibTrans" cxnId="{D32C21C6-28D1-4373-9079-6AD21B0F5601}">
      <dgm:prSet/>
      <dgm:spPr/>
      <dgm:t>
        <a:bodyPr/>
        <a:lstStyle/>
        <a:p>
          <a:endParaRPr lang="en-US"/>
        </a:p>
      </dgm:t>
    </dgm:pt>
    <dgm:pt modelId="{930EF7BE-0AAE-4827-8B42-8B6B06CD8BF4}" type="pres">
      <dgm:prSet presAssocID="{0D81CD6C-0D34-4133-9C73-A6DCC085DD87}" presName="vert0" presStyleCnt="0">
        <dgm:presLayoutVars>
          <dgm:dir/>
          <dgm:animOne val="branch"/>
          <dgm:animLvl val="lvl"/>
        </dgm:presLayoutVars>
      </dgm:prSet>
      <dgm:spPr/>
    </dgm:pt>
    <dgm:pt modelId="{F1FDDC21-7BF1-4753-8848-B35A0593E724}" type="pres">
      <dgm:prSet presAssocID="{0731B762-1CBC-44BA-9B33-5A2CD08BED13}" presName="thickLine" presStyleLbl="alignNode1" presStyleIdx="0" presStyleCnt="4"/>
      <dgm:spPr/>
    </dgm:pt>
    <dgm:pt modelId="{3B139960-F74D-4C75-BFEC-1CAA8DD3D66B}" type="pres">
      <dgm:prSet presAssocID="{0731B762-1CBC-44BA-9B33-5A2CD08BED13}" presName="horz1" presStyleCnt="0"/>
      <dgm:spPr/>
    </dgm:pt>
    <dgm:pt modelId="{FD9FF1EF-EF91-4697-A23A-ECBF4B6E24A8}" type="pres">
      <dgm:prSet presAssocID="{0731B762-1CBC-44BA-9B33-5A2CD08BED13}" presName="tx1" presStyleLbl="revTx" presStyleIdx="0" presStyleCnt="4"/>
      <dgm:spPr/>
    </dgm:pt>
    <dgm:pt modelId="{DE48B651-E02D-4815-8954-3F96D53E97E6}" type="pres">
      <dgm:prSet presAssocID="{0731B762-1CBC-44BA-9B33-5A2CD08BED13}" presName="vert1" presStyleCnt="0"/>
      <dgm:spPr/>
    </dgm:pt>
    <dgm:pt modelId="{0CA10108-1A4E-42E5-A2FC-A33927EFD47B}" type="pres">
      <dgm:prSet presAssocID="{6D1129D5-B7D4-42D8-982D-F4BA664A8DC2}" presName="thickLine" presStyleLbl="alignNode1" presStyleIdx="1" presStyleCnt="4"/>
      <dgm:spPr/>
    </dgm:pt>
    <dgm:pt modelId="{F1E49F29-1422-4E67-BC36-C48DBF3AD033}" type="pres">
      <dgm:prSet presAssocID="{6D1129D5-B7D4-42D8-982D-F4BA664A8DC2}" presName="horz1" presStyleCnt="0"/>
      <dgm:spPr/>
    </dgm:pt>
    <dgm:pt modelId="{FEEA593B-0B56-4F7B-A1B1-A6A07D3E2AB9}" type="pres">
      <dgm:prSet presAssocID="{6D1129D5-B7D4-42D8-982D-F4BA664A8DC2}" presName="tx1" presStyleLbl="revTx" presStyleIdx="1" presStyleCnt="4"/>
      <dgm:spPr/>
    </dgm:pt>
    <dgm:pt modelId="{B4999FD6-F1B2-4B0A-8C7B-5C1B6B23728E}" type="pres">
      <dgm:prSet presAssocID="{6D1129D5-B7D4-42D8-982D-F4BA664A8DC2}" presName="vert1" presStyleCnt="0"/>
      <dgm:spPr/>
    </dgm:pt>
    <dgm:pt modelId="{8BBD5A85-CD55-4722-BA17-852040AC78BA}" type="pres">
      <dgm:prSet presAssocID="{A0C762B1-C75E-4E4F-BF21-9083993F76B4}" presName="thickLine" presStyleLbl="alignNode1" presStyleIdx="2" presStyleCnt="4"/>
      <dgm:spPr/>
    </dgm:pt>
    <dgm:pt modelId="{4198C6FC-CC70-4C22-81B6-2F5B2F65F315}" type="pres">
      <dgm:prSet presAssocID="{A0C762B1-C75E-4E4F-BF21-9083993F76B4}" presName="horz1" presStyleCnt="0"/>
      <dgm:spPr/>
    </dgm:pt>
    <dgm:pt modelId="{77C89EE3-28BA-4CC7-B42A-4C0F7C4BC3FC}" type="pres">
      <dgm:prSet presAssocID="{A0C762B1-C75E-4E4F-BF21-9083993F76B4}" presName="tx1" presStyleLbl="revTx" presStyleIdx="2" presStyleCnt="4"/>
      <dgm:spPr/>
    </dgm:pt>
    <dgm:pt modelId="{E9AC9631-3D06-4990-98FF-4C281EB0DF21}" type="pres">
      <dgm:prSet presAssocID="{A0C762B1-C75E-4E4F-BF21-9083993F76B4}" presName="vert1" presStyleCnt="0"/>
      <dgm:spPr/>
    </dgm:pt>
    <dgm:pt modelId="{32C66C90-2628-4D0D-907B-6898D481D47D}" type="pres">
      <dgm:prSet presAssocID="{9A2E3D5C-7C7B-4AC0-A302-F45CBB1B6164}" presName="thickLine" presStyleLbl="alignNode1" presStyleIdx="3" presStyleCnt="4"/>
      <dgm:spPr/>
    </dgm:pt>
    <dgm:pt modelId="{0E2A51C4-0907-4EBD-A8D1-67A29AB4F602}" type="pres">
      <dgm:prSet presAssocID="{9A2E3D5C-7C7B-4AC0-A302-F45CBB1B6164}" presName="horz1" presStyleCnt="0"/>
      <dgm:spPr/>
    </dgm:pt>
    <dgm:pt modelId="{79286676-C531-4DBC-A1E0-FD0E49F5C076}" type="pres">
      <dgm:prSet presAssocID="{9A2E3D5C-7C7B-4AC0-A302-F45CBB1B6164}" presName="tx1" presStyleLbl="revTx" presStyleIdx="3" presStyleCnt="4"/>
      <dgm:spPr/>
    </dgm:pt>
    <dgm:pt modelId="{A50AD99E-D75A-4B47-B3A6-2029A9A58751}" type="pres">
      <dgm:prSet presAssocID="{9A2E3D5C-7C7B-4AC0-A302-F45CBB1B6164}" presName="vert1" presStyleCnt="0"/>
      <dgm:spPr/>
    </dgm:pt>
  </dgm:ptLst>
  <dgm:cxnLst>
    <dgm:cxn modelId="{25D57808-33EB-49FA-8CA8-6EDC353AB716}" type="presOf" srcId="{A0C762B1-C75E-4E4F-BF21-9083993F76B4}" destId="{77C89EE3-28BA-4CC7-B42A-4C0F7C4BC3FC}" srcOrd="0" destOrd="0" presId="urn:microsoft.com/office/officeart/2008/layout/LinedList"/>
    <dgm:cxn modelId="{AF788A40-E946-458B-85C8-9FBAA2CF0B9F}" srcId="{0D81CD6C-0D34-4133-9C73-A6DCC085DD87}" destId="{0731B762-1CBC-44BA-9B33-5A2CD08BED13}" srcOrd="0" destOrd="0" parTransId="{64CA5101-6A9F-41FF-B2EA-C2A2D5EBC721}" sibTransId="{724222B0-4062-404D-A3D9-D7EB9B9580DA}"/>
    <dgm:cxn modelId="{84C53647-F7E6-45F3-A850-5CEB9D924D31}" type="presOf" srcId="{0D81CD6C-0D34-4133-9C73-A6DCC085DD87}" destId="{930EF7BE-0AAE-4827-8B42-8B6B06CD8BF4}" srcOrd="0" destOrd="0" presId="urn:microsoft.com/office/officeart/2008/layout/LinedList"/>
    <dgm:cxn modelId="{29803A54-FA88-4CF1-9465-54D90D059371}" srcId="{0D81CD6C-0D34-4133-9C73-A6DCC085DD87}" destId="{A0C762B1-C75E-4E4F-BF21-9083993F76B4}" srcOrd="2" destOrd="0" parTransId="{D2461455-3291-42D3-A24B-32B0A5446B52}" sibTransId="{F669E5B2-E76B-4E2D-A3DA-7EC67F55CE5D}"/>
    <dgm:cxn modelId="{35147695-F109-43DC-9BA0-6CE8E731B11F}" type="presOf" srcId="{9A2E3D5C-7C7B-4AC0-A302-F45CBB1B6164}" destId="{79286676-C531-4DBC-A1E0-FD0E49F5C076}" srcOrd="0" destOrd="0" presId="urn:microsoft.com/office/officeart/2008/layout/LinedList"/>
    <dgm:cxn modelId="{D32C21C6-28D1-4373-9079-6AD21B0F5601}" srcId="{0D81CD6C-0D34-4133-9C73-A6DCC085DD87}" destId="{9A2E3D5C-7C7B-4AC0-A302-F45CBB1B6164}" srcOrd="3" destOrd="0" parTransId="{0E556407-5E5C-45AB-BD3D-1550CF153ABA}" sibTransId="{8A26F892-11B2-4901-85F8-208E0F959890}"/>
    <dgm:cxn modelId="{E211DFDB-D328-4DC8-B5E2-4519D640E8ED}" type="presOf" srcId="{6D1129D5-B7D4-42D8-982D-F4BA664A8DC2}" destId="{FEEA593B-0B56-4F7B-A1B1-A6A07D3E2AB9}" srcOrd="0" destOrd="0" presId="urn:microsoft.com/office/officeart/2008/layout/LinedList"/>
    <dgm:cxn modelId="{76613EEE-7D0F-43DF-8426-6279B23FA51D}" srcId="{0D81CD6C-0D34-4133-9C73-A6DCC085DD87}" destId="{6D1129D5-B7D4-42D8-982D-F4BA664A8DC2}" srcOrd="1" destOrd="0" parTransId="{1CFB49E1-E76C-40CF-965C-26B798F20328}" sibTransId="{8F312109-708B-4BFA-9FE1-A81F95AC85E1}"/>
    <dgm:cxn modelId="{25F739FD-F603-44B9-ABC9-DAB033C84435}" type="presOf" srcId="{0731B762-1CBC-44BA-9B33-5A2CD08BED13}" destId="{FD9FF1EF-EF91-4697-A23A-ECBF4B6E24A8}" srcOrd="0" destOrd="0" presId="urn:microsoft.com/office/officeart/2008/layout/LinedList"/>
    <dgm:cxn modelId="{E3A6E93F-5B1A-41FC-96F4-23B7CD61D1DE}" type="presParOf" srcId="{930EF7BE-0AAE-4827-8B42-8B6B06CD8BF4}" destId="{F1FDDC21-7BF1-4753-8848-B35A0593E724}" srcOrd="0" destOrd="0" presId="urn:microsoft.com/office/officeart/2008/layout/LinedList"/>
    <dgm:cxn modelId="{79AC7AAE-D3B4-4FCA-A8CD-51E5C4DE2396}" type="presParOf" srcId="{930EF7BE-0AAE-4827-8B42-8B6B06CD8BF4}" destId="{3B139960-F74D-4C75-BFEC-1CAA8DD3D66B}" srcOrd="1" destOrd="0" presId="urn:microsoft.com/office/officeart/2008/layout/LinedList"/>
    <dgm:cxn modelId="{1A53382E-4C2A-416C-A678-68B2F3C7805C}" type="presParOf" srcId="{3B139960-F74D-4C75-BFEC-1CAA8DD3D66B}" destId="{FD9FF1EF-EF91-4697-A23A-ECBF4B6E24A8}" srcOrd="0" destOrd="0" presId="urn:microsoft.com/office/officeart/2008/layout/LinedList"/>
    <dgm:cxn modelId="{50B80DF2-C52D-43FB-A307-C12DF0294831}" type="presParOf" srcId="{3B139960-F74D-4C75-BFEC-1CAA8DD3D66B}" destId="{DE48B651-E02D-4815-8954-3F96D53E97E6}" srcOrd="1" destOrd="0" presId="urn:microsoft.com/office/officeart/2008/layout/LinedList"/>
    <dgm:cxn modelId="{EFD6D858-AD01-4FCC-8612-03EF81892C59}" type="presParOf" srcId="{930EF7BE-0AAE-4827-8B42-8B6B06CD8BF4}" destId="{0CA10108-1A4E-42E5-A2FC-A33927EFD47B}" srcOrd="2" destOrd="0" presId="urn:microsoft.com/office/officeart/2008/layout/LinedList"/>
    <dgm:cxn modelId="{45A30102-6D15-4B50-B01A-AA29B82CA304}" type="presParOf" srcId="{930EF7BE-0AAE-4827-8B42-8B6B06CD8BF4}" destId="{F1E49F29-1422-4E67-BC36-C48DBF3AD033}" srcOrd="3" destOrd="0" presId="urn:microsoft.com/office/officeart/2008/layout/LinedList"/>
    <dgm:cxn modelId="{62B6A9D5-628E-4AE4-83FF-572770B7BA75}" type="presParOf" srcId="{F1E49F29-1422-4E67-BC36-C48DBF3AD033}" destId="{FEEA593B-0B56-4F7B-A1B1-A6A07D3E2AB9}" srcOrd="0" destOrd="0" presId="urn:microsoft.com/office/officeart/2008/layout/LinedList"/>
    <dgm:cxn modelId="{E9FC3191-34EE-43E8-AD47-E8668AADC9B3}" type="presParOf" srcId="{F1E49F29-1422-4E67-BC36-C48DBF3AD033}" destId="{B4999FD6-F1B2-4B0A-8C7B-5C1B6B23728E}" srcOrd="1" destOrd="0" presId="urn:microsoft.com/office/officeart/2008/layout/LinedList"/>
    <dgm:cxn modelId="{EF2BD0B4-E325-4E31-B4EB-E69904C554EC}" type="presParOf" srcId="{930EF7BE-0AAE-4827-8B42-8B6B06CD8BF4}" destId="{8BBD5A85-CD55-4722-BA17-852040AC78BA}" srcOrd="4" destOrd="0" presId="urn:microsoft.com/office/officeart/2008/layout/LinedList"/>
    <dgm:cxn modelId="{F7469891-9EBD-4D54-8E7F-871CA6902542}" type="presParOf" srcId="{930EF7BE-0AAE-4827-8B42-8B6B06CD8BF4}" destId="{4198C6FC-CC70-4C22-81B6-2F5B2F65F315}" srcOrd="5" destOrd="0" presId="urn:microsoft.com/office/officeart/2008/layout/LinedList"/>
    <dgm:cxn modelId="{BC82FB7D-CE26-4C63-92FB-830E5BBEBBCB}" type="presParOf" srcId="{4198C6FC-CC70-4C22-81B6-2F5B2F65F315}" destId="{77C89EE3-28BA-4CC7-B42A-4C0F7C4BC3FC}" srcOrd="0" destOrd="0" presId="urn:microsoft.com/office/officeart/2008/layout/LinedList"/>
    <dgm:cxn modelId="{A97062C8-BBEE-4FE9-94C5-55D0606C1DFD}" type="presParOf" srcId="{4198C6FC-CC70-4C22-81B6-2F5B2F65F315}" destId="{E9AC9631-3D06-4990-98FF-4C281EB0DF21}" srcOrd="1" destOrd="0" presId="urn:microsoft.com/office/officeart/2008/layout/LinedList"/>
    <dgm:cxn modelId="{F8F0E214-747E-4945-BDBD-51F6F5179568}" type="presParOf" srcId="{930EF7BE-0AAE-4827-8B42-8B6B06CD8BF4}" destId="{32C66C90-2628-4D0D-907B-6898D481D47D}" srcOrd="6" destOrd="0" presId="urn:microsoft.com/office/officeart/2008/layout/LinedList"/>
    <dgm:cxn modelId="{29E5FA00-B002-493A-9A5C-2DB73A777A91}" type="presParOf" srcId="{930EF7BE-0AAE-4827-8B42-8B6B06CD8BF4}" destId="{0E2A51C4-0907-4EBD-A8D1-67A29AB4F602}" srcOrd="7" destOrd="0" presId="urn:microsoft.com/office/officeart/2008/layout/LinedList"/>
    <dgm:cxn modelId="{D0511116-8C10-44EF-92F7-2DF64D9A29BA}" type="presParOf" srcId="{0E2A51C4-0907-4EBD-A8D1-67A29AB4F602}" destId="{79286676-C531-4DBC-A1E0-FD0E49F5C076}" srcOrd="0" destOrd="0" presId="urn:microsoft.com/office/officeart/2008/layout/LinedList"/>
    <dgm:cxn modelId="{31930994-A414-4F57-A2EC-A418800B821C}" type="presParOf" srcId="{0E2A51C4-0907-4EBD-A8D1-67A29AB4F602}" destId="{A50AD99E-D75A-4B47-B3A6-2029A9A587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54F8E1-711F-4EEC-8299-1A53262BBAEB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8BFD14-B802-4745-AD73-45724FC5AC85}">
      <dgm:prSet/>
      <dgm:spPr/>
      <dgm:t>
        <a:bodyPr/>
        <a:lstStyle/>
        <a:p>
          <a:r>
            <a:rPr lang="en-US" dirty="0"/>
            <a:t>Creating Environmental Change in Communities on Alcohol –Winter 2019</a:t>
          </a:r>
        </a:p>
      </dgm:t>
    </dgm:pt>
    <dgm:pt modelId="{FBB62690-E4FE-4E62-8D41-B3E413C7E13E}" type="parTrans" cxnId="{B157BBE0-3DE4-49BD-AD61-CD7B5A5699D4}">
      <dgm:prSet/>
      <dgm:spPr/>
      <dgm:t>
        <a:bodyPr/>
        <a:lstStyle/>
        <a:p>
          <a:endParaRPr lang="en-US"/>
        </a:p>
      </dgm:t>
    </dgm:pt>
    <dgm:pt modelId="{73DCA36A-579D-4F3F-B80F-6C9BF8A248EB}" type="sibTrans" cxnId="{B157BBE0-3DE4-49BD-AD61-CD7B5A5699D4}">
      <dgm:prSet/>
      <dgm:spPr/>
      <dgm:t>
        <a:bodyPr/>
        <a:lstStyle/>
        <a:p>
          <a:endParaRPr lang="en-US"/>
        </a:p>
      </dgm:t>
    </dgm:pt>
    <dgm:pt modelId="{3EAD5C52-3EAA-4558-BF1F-B701A250AD33}">
      <dgm:prSet/>
      <dgm:spPr/>
      <dgm:t>
        <a:bodyPr/>
        <a:lstStyle/>
        <a:p>
          <a:r>
            <a:rPr lang="en-US"/>
            <a:t>Electronic Cigarettes/Vaporizing Devices: New fads and trends, SC laws, youth use data, etc.</a:t>
          </a:r>
        </a:p>
      </dgm:t>
    </dgm:pt>
    <dgm:pt modelId="{232783D0-174C-4236-9104-0C51DE3384E2}" type="parTrans" cxnId="{BB1707DF-8E77-4F14-A2D6-7911798BE61E}">
      <dgm:prSet/>
      <dgm:spPr/>
      <dgm:t>
        <a:bodyPr/>
        <a:lstStyle/>
        <a:p>
          <a:endParaRPr lang="en-US"/>
        </a:p>
      </dgm:t>
    </dgm:pt>
    <dgm:pt modelId="{AFD047A8-8171-461E-92AC-255EDC19C865}" type="sibTrans" cxnId="{BB1707DF-8E77-4F14-A2D6-7911798BE61E}">
      <dgm:prSet/>
      <dgm:spPr/>
      <dgm:t>
        <a:bodyPr/>
        <a:lstStyle/>
        <a:p>
          <a:endParaRPr lang="en-US"/>
        </a:p>
      </dgm:t>
    </dgm:pt>
    <dgm:pt modelId="{308401C6-4042-48C2-A25B-D032AFF09CF5}">
      <dgm:prSet/>
      <dgm:spPr/>
      <dgm:t>
        <a:bodyPr/>
        <a:lstStyle/>
        <a:p>
          <a:r>
            <a:rPr lang="en-US"/>
            <a:t>Marijuana: New fads and trends, SC laws, youth use data, etc.</a:t>
          </a:r>
        </a:p>
      </dgm:t>
    </dgm:pt>
    <dgm:pt modelId="{E45E186A-82C3-4788-B5A9-608542AC7EFD}" type="parTrans" cxnId="{C1714B4F-448A-48C6-AC15-C8319B7C473A}">
      <dgm:prSet/>
      <dgm:spPr/>
      <dgm:t>
        <a:bodyPr/>
        <a:lstStyle/>
        <a:p>
          <a:endParaRPr lang="en-US"/>
        </a:p>
      </dgm:t>
    </dgm:pt>
    <dgm:pt modelId="{56499355-37C7-4123-8C01-F4AD7D4B50FD}" type="sibTrans" cxnId="{C1714B4F-448A-48C6-AC15-C8319B7C473A}">
      <dgm:prSet/>
      <dgm:spPr/>
      <dgm:t>
        <a:bodyPr/>
        <a:lstStyle/>
        <a:p>
          <a:endParaRPr lang="en-US"/>
        </a:p>
      </dgm:t>
    </dgm:pt>
    <dgm:pt modelId="{7C7D9F9D-7B3D-493E-AB3E-CE43E1282A8A}" type="pres">
      <dgm:prSet presAssocID="{E754F8E1-711F-4EEC-8299-1A53262BBAEB}" presName="linear" presStyleCnt="0">
        <dgm:presLayoutVars>
          <dgm:animLvl val="lvl"/>
          <dgm:resizeHandles val="exact"/>
        </dgm:presLayoutVars>
      </dgm:prSet>
      <dgm:spPr/>
    </dgm:pt>
    <dgm:pt modelId="{4BDD072C-C3A4-451F-BD55-90359B43C755}" type="pres">
      <dgm:prSet presAssocID="{C78BFD14-B802-4745-AD73-45724FC5AC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BEDBE6-C961-4EB4-8388-8AE19DBBD1F2}" type="pres">
      <dgm:prSet presAssocID="{73DCA36A-579D-4F3F-B80F-6C9BF8A248EB}" presName="spacer" presStyleCnt="0"/>
      <dgm:spPr/>
    </dgm:pt>
    <dgm:pt modelId="{A7A6D7E8-FC17-48BE-BF4C-1EBF43C53372}" type="pres">
      <dgm:prSet presAssocID="{3EAD5C52-3EAA-4558-BF1F-B701A250AD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70EBEA-D3BB-49C4-BDBA-0985E6CB43EE}" type="pres">
      <dgm:prSet presAssocID="{AFD047A8-8171-461E-92AC-255EDC19C865}" presName="spacer" presStyleCnt="0"/>
      <dgm:spPr/>
    </dgm:pt>
    <dgm:pt modelId="{B7DAB905-7D78-4EA5-94D5-B66F8A8C99CC}" type="pres">
      <dgm:prSet presAssocID="{308401C6-4042-48C2-A25B-D032AFF09CF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714B4F-448A-48C6-AC15-C8319B7C473A}" srcId="{E754F8E1-711F-4EEC-8299-1A53262BBAEB}" destId="{308401C6-4042-48C2-A25B-D032AFF09CF5}" srcOrd="2" destOrd="0" parTransId="{E45E186A-82C3-4788-B5A9-608542AC7EFD}" sibTransId="{56499355-37C7-4123-8C01-F4AD7D4B50FD}"/>
    <dgm:cxn modelId="{8A750F73-101E-4E01-9A9F-8E918EDB9B6C}" type="presOf" srcId="{C78BFD14-B802-4745-AD73-45724FC5AC85}" destId="{4BDD072C-C3A4-451F-BD55-90359B43C755}" srcOrd="0" destOrd="0" presId="urn:microsoft.com/office/officeart/2005/8/layout/vList2"/>
    <dgm:cxn modelId="{95D49173-C470-4F95-A9BA-052CDD3F0619}" type="presOf" srcId="{308401C6-4042-48C2-A25B-D032AFF09CF5}" destId="{B7DAB905-7D78-4EA5-94D5-B66F8A8C99CC}" srcOrd="0" destOrd="0" presId="urn:microsoft.com/office/officeart/2005/8/layout/vList2"/>
    <dgm:cxn modelId="{E594E5C3-AC1D-48BD-BF0E-BCDAC28BC976}" type="presOf" srcId="{3EAD5C52-3EAA-4558-BF1F-B701A250AD33}" destId="{A7A6D7E8-FC17-48BE-BF4C-1EBF43C53372}" srcOrd="0" destOrd="0" presId="urn:microsoft.com/office/officeart/2005/8/layout/vList2"/>
    <dgm:cxn modelId="{06E834DA-8182-4549-AD96-E43A518272DA}" type="presOf" srcId="{E754F8E1-711F-4EEC-8299-1A53262BBAEB}" destId="{7C7D9F9D-7B3D-493E-AB3E-CE43E1282A8A}" srcOrd="0" destOrd="0" presId="urn:microsoft.com/office/officeart/2005/8/layout/vList2"/>
    <dgm:cxn modelId="{BB1707DF-8E77-4F14-A2D6-7911798BE61E}" srcId="{E754F8E1-711F-4EEC-8299-1A53262BBAEB}" destId="{3EAD5C52-3EAA-4558-BF1F-B701A250AD33}" srcOrd="1" destOrd="0" parTransId="{232783D0-174C-4236-9104-0C51DE3384E2}" sibTransId="{AFD047A8-8171-461E-92AC-255EDC19C865}"/>
    <dgm:cxn modelId="{B157BBE0-3DE4-49BD-AD61-CD7B5A5699D4}" srcId="{E754F8E1-711F-4EEC-8299-1A53262BBAEB}" destId="{C78BFD14-B802-4745-AD73-45724FC5AC85}" srcOrd="0" destOrd="0" parTransId="{FBB62690-E4FE-4E62-8D41-B3E413C7E13E}" sibTransId="{73DCA36A-579D-4F3F-B80F-6C9BF8A248EB}"/>
    <dgm:cxn modelId="{C4A5A38B-E66C-4610-A0DC-B3BA499B6872}" type="presParOf" srcId="{7C7D9F9D-7B3D-493E-AB3E-CE43E1282A8A}" destId="{4BDD072C-C3A4-451F-BD55-90359B43C755}" srcOrd="0" destOrd="0" presId="urn:microsoft.com/office/officeart/2005/8/layout/vList2"/>
    <dgm:cxn modelId="{6E611EEF-0D9E-48AD-8DFF-9FA546FC03D8}" type="presParOf" srcId="{7C7D9F9D-7B3D-493E-AB3E-CE43E1282A8A}" destId="{1FBEDBE6-C961-4EB4-8388-8AE19DBBD1F2}" srcOrd="1" destOrd="0" presId="urn:microsoft.com/office/officeart/2005/8/layout/vList2"/>
    <dgm:cxn modelId="{2B3040CE-4559-4656-A8E4-6226A116102B}" type="presParOf" srcId="{7C7D9F9D-7B3D-493E-AB3E-CE43E1282A8A}" destId="{A7A6D7E8-FC17-48BE-BF4C-1EBF43C53372}" srcOrd="2" destOrd="0" presId="urn:microsoft.com/office/officeart/2005/8/layout/vList2"/>
    <dgm:cxn modelId="{23F77EB7-FC59-4DB4-AEE1-B0F0D5A30F9B}" type="presParOf" srcId="{7C7D9F9D-7B3D-493E-AB3E-CE43E1282A8A}" destId="{D070EBEA-D3BB-49C4-BDBA-0985E6CB43EE}" srcOrd="3" destOrd="0" presId="urn:microsoft.com/office/officeart/2005/8/layout/vList2"/>
    <dgm:cxn modelId="{531B1D66-355A-41A3-9EF8-859F076C29D1}" type="presParOf" srcId="{7C7D9F9D-7B3D-493E-AB3E-CE43E1282A8A}" destId="{B7DAB905-7D78-4EA5-94D5-B66F8A8C99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417E1-F397-4374-B644-4F05068CFA08}">
      <dsp:nvSpPr>
        <dsp:cNvPr id="0" name=""/>
        <dsp:cNvSpPr/>
      </dsp:nvSpPr>
      <dsp:spPr>
        <a:xfrm>
          <a:off x="3377" y="526420"/>
          <a:ext cx="2679122" cy="37507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75" tIns="330200" rIns="20887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(1993) Community Trials research effort led by Dr. Harold Holder, PIRE in Florence, South Carolina.</a:t>
          </a:r>
        </a:p>
      </dsp:txBody>
      <dsp:txXfrm>
        <a:off x="3377" y="1951713"/>
        <a:ext cx="2679122" cy="2250463"/>
      </dsp:txXfrm>
    </dsp:sp>
    <dsp:sp modelId="{9631D532-FD15-4363-BA81-BB9D3C9F3DA8}">
      <dsp:nvSpPr>
        <dsp:cNvPr id="0" name=""/>
        <dsp:cNvSpPr/>
      </dsp:nvSpPr>
      <dsp:spPr>
        <a:xfrm>
          <a:off x="780322" y="901497"/>
          <a:ext cx="1125231" cy="11252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727" tIns="12700" rIns="877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</a:p>
      </dsp:txBody>
      <dsp:txXfrm>
        <a:off x="945108" y="1066283"/>
        <a:ext cx="795659" cy="795659"/>
      </dsp:txXfrm>
    </dsp:sp>
    <dsp:sp modelId="{1E6E4154-B464-416A-B757-F4A1142D95B2}">
      <dsp:nvSpPr>
        <dsp:cNvPr id="0" name=""/>
        <dsp:cNvSpPr/>
      </dsp:nvSpPr>
      <dsp:spPr>
        <a:xfrm>
          <a:off x="3377" y="4277119"/>
          <a:ext cx="2679122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17DA6D-3BDF-40C0-8CED-5CD47B4D6434}">
      <dsp:nvSpPr>
        <dsp:cNvPr id="0" name=""/>
        <dsp:cNvSpPr/>
      </dsp:nvSpPr>
      <dsp:spPr>
        <a:xfrm>
          <a:off x="2950412" y="526420"/>
          <a:ext cx="2679122" cy="37507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75" tIns="330200" rIns="208875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(1998-2002) Enforcing Underage Drinking Laws (EUDL) Block grant funds primarily allocated to colleges to implement campus education programs, alternative events and social norms campaigns.  Very little attention paid to Enforcement strategies</a:t>
          </a:r>
          <a:r>
            <a:rPr lang="en-US" sz="1100" b="1" kern="1200" dirty="0"/>
            <a:t>.</a:t>
          </a:r>
        </a:p>
      </dsp:txBody>
      <dsp:txXfrm>
        <a:off x="2950412" y="1951713"/>
        <a:ext cx="2679122" cy="2250463"/>
      </dsp:txXfrm>
    </dsp:sp>
    <dsp:sp modelId="{A6DB715C-8D0B-404A-B1BF-8A7EF40E0B2A}">
      <dsp:nvSpPr>
        <dsp:cNvPr id="0" name=""/>
        <dsp:cNvSpPr/>
      </dsp:nvSpPr>
      <dsp:spPr>
        <a:xfrm>
          <a:off x="3727357" y="901497"/>
          <a:ext cx="1125231" cy="11252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727" tIns="12700" rIns="877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</a:t>
          </a:r>
        </a:p>
      </dsp:txBody>
      <dsp:txXfrm>
        <a:off x="3892143" y="1066283"/>
        <a:ext cx="795659" cy="795659"/>
      </dsp:txXfrm>
    </dsp:sp>
    <dsp:sp modelId="{1F1CEA0C-34B7-4266-AB81-C7B06529C0B4}">
      <dsp:nvSpPr>
        <dsp:cNvPr id="0" name=""/>
        <dsp:cNvSpPr/>
      </dsp:nvSpPr>
      <dsp:spPr>
        <a:xfrm>
          <a:off x="2950412" y="4277119"/>
          <a:ext cx="2679122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C5713D-B7B1-4E63-B5F9-279578B1B48F}">
      <dsp:nvSpPr>
        <dsp:cNvPr id="0" name=""/>
        <dsp:cNvSpPr/>
      </dsp:nvSpPr>
      <dsp:spPr>
        <a:xfrm>
          <a:off x="5897447" y="526420"/>
          <a:ext cx="2679122" cy="37507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75" tIns="330200" rIns="208875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(2002-2005) EUDL Discretionary grant -3 SC counties were funded to implement a comprehensive approach to underage drinking prevention based on enforcement, education/awareness and community support (AET Model).</a:t>
          </a:r>
        </a:p>
      </dsp:txBody>
      <dsp:txXfrm>
        <a:off x="5897447" y="1951713"/>
        <a:ext cx="2679122" cy="2250463"/>
      </dsp:txXfrm>
    </dsp:sp>
    <dsp:sp modelId="{964CD1BB-9F05-4389-AF50-C94B8EE75E6B}">
      <dsp:nvSpPr>
        <dsp:cNvPr id="0" name=""/>
        <dsp:cNvSpPr/>
      </dsp:nvSpPr>
      <dsp:spPr>
        <a:xfrm>
          <a:off x="6674392" y="901497"/>
          <a:ext cx="1125231" cy="11252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727" tIns="12700" rIns="877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839178" y="1066283"/>
        <a:ext cx="795659" cy="795659"/>
      </dsp:txXfrm>
    </dsp:sp>
    <dsp:sp modelId="{72FAD635-F721-4C04-A9FA-AA792C792506}">
      <dsp:nvSpPr>
        <dsp:cNvPr id="0" name=""/>
        <dsp:cNvSpPr/>
      </dsp:nvSpPr>
      <dsp:spPr>
        <a:xfrm>
          <a:off x="5897447" y="4277119"/>
          <a:ext cx="2679122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6577B0-564A-4E9E-94CC-29A6E2DCA1B1}">
      <dsp:nvSpPr>
        <dsp:cNvPr id="0" name=""/>
        <dsp:cNvSpPr/>
      </dsp:nvSpPr>
      <dsp:spPr>
        <a:xfrm>
          <a:off x="8844482" y="526420"/>
          <a:ext cx="2679122" cy="37507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75" tIns="330200" rIns="208875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(2005-2006) EUDL Block Grant funds used to expand discretionary grant concepts.  The sites funded under the discretionary grant became mentor sites to 4 new sites in SC. </a:t>
          </a:r>
        </a:p>
      </dsp:txBody>
      <dsp:txXfrm>
        <a:off x="8844482" y="1951713"/>
        <a:ext cx="2679122" cy="2250463"/>
      </dsp:txXfrm>
    </dsp:sp>
    <dsp:sp modelId="{60F25B6F-DA28-431E-88D8-B583DA04EB10}">
      <dsp:nvSpPr>
        <dsp:cNvPr id="0" name=""/>
        <dsp:cNvSpPr/>
      </dsp:nvSpPr>
      <dsp:spPr>
        <a:xfrm>
          <a:off x="9621427" y="901497"/>
          <a:ext cx="1125231" cy="11252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727" tIns="12700" rIns="877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786213" y="1066283"/>
        <a:ext cx="795659" cy="795659"/>
      </dsp:txXfrm>
    </dsp:sp>
    <dsp:sp modelId="{CE061FE4-FA4E-46BD-BFBE-3F5D5755CCF0}">
      <dsp:nvSpPr>
        <dsp:cNvPr id="0" name=""/>
        <dsp:cNvSpPr/>
      </dsp:nvSpPr>
      <dsp:spPr>
        <a:xfrm>
          <a:off x="8844482" y="4277119"/>
          <a:ext cx="2679122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5BB4A-0F79-4D5B-A82E-FE9AF7307CDA}">
      <dsp:nvSpPr>
        <dsp:cNvPr id="0" name=""/>
        <dsp:cNvSpPr/>
      </dsp:nvSpPr>
      <dsp:spPr>
        <a:xfrm>
          <a:off x="2043351" y="1113962"/>
          <a:ext cx="3784811" cy="388137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baseline="0" dirty="0"/>
            <a:t>Alcohol Enforcement Teams</a:t>
          </a:r>
        </a:p>
      </dsp:txBody>
      <dsp:txXfrm>
        <a:off x="2597624" y="1682377"/>
        <a:ext cx="2676265" cy="2744548"/>
      </dsp:txXfrm>
    </dsp:sp>
    <dsp:sp modelId="{A8DF84C7-7AEE-47CC-B3EB-0325057A26F2}">
      <dsp:nvSpPr>
        <dsp:cNvPr id="0" name=""/>
        <dsp:cNvSpPr/>
      </dsp:nvSpPr>
      <dsp:spPr>
        <a:xfrm>
          <a:off x="3321695" y="596"/>
          <a:ext cx="1669553" cy="1669553"/>
        </a:xfrm>
        <a:prstGeom prst="ellipse">
          <a:avLst/>
        </a:prstGeom>
        <a:solidFill>
          <a:schemeClr val="accent5">
            <a:alpha val="50000"/>
            <a:hueOff val="-844818"/>
            <a:satOff val="-2177"/>
            <a:lumOff val="-1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DAODAS</a:t>
          </a:r>
        </a:p>
      </dsp:txBody>
      <dsp:txXfrm>
        <a:off x="3566195" y="245096"/>
        <a:ext cx="1180553" cy="1180553"/>
      </dsp:txXfrm>
    </dsp:sp>
    <dsp:sp modelId="{94A9D947-E5A0-4348-826B-74DD376A5E46}">
      <dsp:nvSpPr>
        <dsp:cNvPr id="0" name=""/>
        <dsp:cNvSpPr/>
      </dsp:nvSpPr>
      <dsp:spPr>
        <a:xfrm>
          <a:off x="4859317" y="637500"/>
          <a:ext cx="1669553" cy="1669553"/>
        </a:xfrm>
        <a:prstGeom prst="ellipse">
          <a:avLst/>
        </a:prstGeom>
        <a:solidFill>
          <a:schemeClr val="accent5">
            <a:alpha val="50000"/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County Alcohol &amp; Drug Agencies</a:t>
          </a:r>
        </a:p>
      </dsp:txBody>
      <dsp:txXfrm>
        <a:off x="5103817" y="882000"/>
        <a:ext cx="1180553" cy="1180553"/>
      </dsp:txXfrm>
    </dsp:sp>
    <dsp:sp modelId="{98A290F0-12BD-4869-8294-F0A6789106BC}">
      <dsp:nvSpPr>
        <dsp:cNvPr id="0" name=""/>
        <dsp:cNvSpPr/>
      </dsp:nvSpPr>
      <dsp:spPr>
        <a:xfrm>
          <a:off x="5496222" y="2175123"/>
          <a:ext cx="1669553" cy="1669553"/>
        </a:xfrm>
        <a:prstGeom prst="ellipse">
          <a:avLst/>
        </a:prstGeom>
        <a:solidFill>
          <a:schemeClr val="accent5">
            <a:alpha val="50000"/>
            <a:hueOff val="-2534453"/>
            <a:satOff val="-6532"/>
            <a:lumOff val="-4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Local law enforcement agencies</a:t>
          </a:r>
        </a:p>
      </dsp:txBody>
      <dsp:txXfrm>
        <a:off x="5740722" y="2419623"/>
        <a:ext cx="1180553" cy="1180553"/>
      </dsp:txXfrm>
    </dsp:sp>
    <dsp:sp modelId="{394DA3AF-7222-44FE-917A-6D34E01A6269}">
      <dsp:nvSpPr>
        <dsp:cNvPr id="0" name=""/>
        <dsp:cNvSpPr/>
      </dsp:nvSpPr>
      <dsp:spPr>
        <a:xfrm>
          <a:off x="4859317" y="3712745"/>
          <a:ext cx="1669553" cy="1669553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AET Coordinators</a:t>
          </a:r>
        </a:p>
      </dsp:txBody>
      <dsp:txXfrm>
        <a:off x="5103817" y="3957245"/>
        <a:ext cx="1180553" cy="1180553"/>
      </dsp:txXfrm>
    </dsp:sp>
    <dsp:sp modelId="{6BAEF62B-51AE-43D0-B3E2-E97D7A55E7E8}">
      <dsp:nvSpPr>
        <dsp:cNvPr id="0" name=""/>
        <dsp:cNvSpPr/>
      </dsp:nvSpPr>
      <dsp:spPr>
        <a:xfrm>
          <a:off x="3441545" y="4350246"/>
          <a:ext cx="1669553" cy="1669553"/>
        </a:xfrm>
        <a:prstGeom prst="ellipse">
          <a:avLst/>
        </a:prstGeom>
        <a:solidFill>
          <a:schemeClr val="accent5">
            <a:alpha val="50000"/>
            <a:hueOff val="-4224089"/>
            <a:satOff val="-10887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State AET Liaison</a:t>
          </a:r>
        </a:p>
      </dsp:txBody>
      <dsp:txXfrm>
        <a:off x="3686045" y="4594746"/>
        <a:ext cx="1180553" cy="1180553"/>
      </dsp:txXfrm>
    </dsp:sp>
    <dsp:sp modelId="{4CBB6440-0E14-4BC0-994D-9CAF8DB57B7C}">
      <dsp:nvSpPr>
        <dsp:cNvPr id="0" name=""/>
        <dsp:cNvSpPr/>
      </dsp:nvSpPr>
      <dsp:spPr>
        <a:xfrm>
          <a:off x="1977668" y="3683951"/>
          <a:ext cx="1669553" cy="1669553"/>
        </a:xfrm>
        <a:prstGeom prst="ellipse">
          <a:avLst/>
        </a:prstGeom>
        <a:solidFill>
          <a:schemeClr val="accent5">
            <a:alpha val="50000"/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Underage Drinking Action Group (UDAG)</a:t>
          </a:r>
        </a:p>
      </dsp:txBody>
      <dsp:txXfrm>
        <a:off x="2222168" y="3928451"/>
        <a:ext cx="1180553" cy="1180553"/>
      </dsp:txXfrm>
    </dsp:sp>
    <dsp:sp modelId="{5C1EAA9A-4510-4621-A0DC-05C8B8A29F87}">
      <dsp:nvSpPr>
        <dsp:cNvPr id="0" name=""/>
        <dsp:cNvSpPr/>
      </dsp:nvSpPr>
      <dsp:spPr>
        <a:xfrm>
          <a:off x="1147168" y="2175123"/>
          <a:ext cx="1669553" cy="1669553"/>
        </a:xfrm>
        <a:prstGeom prst="ellipse">
          <a:avLst/>
        </a:prstGeom>
        <a:solidFill>
          <a:schemeClr val="accent5">
            <a:alpha val="50000"/>
            <a:hueOff val="-5913725"/>
            <a:satOff val="-15242"/>
            <a:lumOff val="-10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Circuit Solicitor’s Offices</a:t>
          </a:r>
        </a:p>
      </dsp:txBody>
      <dsp:txXfrm>
        <a:off x="1391668" y="2419623"/>
        <a:ext cx="1180553" cy="1180553"/>
      </dsp:txXfrm>
    </dsp:sp>
    <dsp:sp modelId="{FAC57284-2320-415D-A58F-6F29B782B76E}">
      <dsp:nvSpPr>
        <dsp:cNvPr id="0" name=""/>
        <dsp:cNvSpPr/>
      </dsp:nvSpPr>
      <dsp:spPr>
        <a:xfrm>
          <a:off x="1784072" y="637500"/>
          <a:ext cx="1669553" cy="1669553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Community Coalitions</a:t>
          </a:r>
        </a:p>
      </dsp:txBody>
      <dsp:txXfrm>
        <a:off x="2028572" y="882000"/>
        <a:ext cx="1180553" cy="1180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E6A65-0B72-4388-AB2E-C28C009EB321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6813C5-628E-4A40-990C-2F4D57398034}">
      <dsp:nvSpPr>
        <dsp:cNvPr id="0" name=""/>
        <dsp:cNvSpPr/>
      </dsp:nvSpPr>
      <dsp:spPr>
        <a:xfrm>
          <a:off x="0" y="0"/>
          <a:ext cx="6492875" cy="1442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SLED agents confiscated fake IDs after attending Fake ID class &amp; Laurens CO SO used knowledge learned to identify Fake IDs on traffic stop</a:t>
          </a:r>
        </a:p>
      </dsp:txBody>
      <dsp:txXfrm>
        <a:off x="0" y="0"/>
        <a:ext cx="6492875" cy="1442604"/>
      </dsp:txXfrm>
    </dsp:sp>
    <dsp:sp modelId="{49D4B915-FA12-4331-8210-524C28339EDE}">
      <dsp:nvSpPr>
        <dsp:cNvPr id="0" name=""/>
        <dsp:cNvSpPr/>
      </dsp:nvSpPr>
      <dsp:spPr>
        <a:xfrm>
          <a:off x="0" y="1442604"/>
          <a:ext cx="64928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1C76B8-B162-4F56-8DA5-F6BEF87FC96D}">
      <dsp:nvSpPr>
        <dsp:cNvPr id="0" name=""/>
        <dsp:cNvSpPr/>
      </dsp:nvSpPr>
      <dsp:spPr>
        <a:xfrm>
          <a:off x="0" y="1442604"/>
          <a:ext cx="6492875" cy="1442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Lancaster CO SO deputies used Controlled Party Dispersal training to gain entry on underage party</a:t>
          </a:r>
        </a:p>
      </dsp:txBody>
      <dsp:txXfrm>
        <a:off x="0" y="1442604"/>
        <a:ext cx="6492875" cy="1442604"/>
      </dsp:txXfrm>
    </dsp:sp>
    <dsp:sp modelId="{2A860E18-32D3-44AA-9B8A-346A77EA5F74}">
      <dsp:nvSpPr>
        <dsp:cNvPr id="0" name=""/>
        <dsp:cNvSpPr/>
      </dsp:nvSpPr>
      <dsp:spPr>
        <a:xfrm>
          <a:off x="0" y="2885209"/>
          <a:ext cx="64928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87AF72-7559-40E2-A82C-49EE4398970F}">
      <dsp:nvSpPr>
        <dsp:cNvPr id="0" name=""/>
        <dsp:cNvSpPr/>
      </dsp:nvSpPr>
      <dsp:spPr>
        <a:xfrm>
          <a:off x="0" y="2885209"/>
          <a:ext cx="6492875" cy="1442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Military officers used information from Trends &amp; Fads training for barracks inspections</a:t>
          </a:r>
        </a:p>
      </dsp:txBody>
      <dsp:txXfrm>
        <a:off x="0" y="2885209"/>
        <a:ext cx="6492875" cy="1442604"/>
      </dsp:txXfrm>
    </dsp:sp>
    <dsp:sp modelId="{B5457754-76BD-4F74-B4B3-FAB9FFE758A9}">
      <dsp:nvSpPr>
        <dsp:cNvPr id="0" name=""/>
        <dsp:cNvSpPr/>
      </dsp:nvSpPr>
      <dsp:spPr>
        <a:xfrm>
          <a:off x="0" y="4327813"/>
          <a:ext cx="64928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645750-E02D-4FC6-B208-21FAB1DCEB5B}">
      <dsp:nvSpPr>
        <dsp:cNvPr id="0" name=""/>
        <dsp:cNvSpPr/>
      </dsp:nvSpPr>
      <dsp:spPr>
        <a:xfrm>
          <a:off x="0" y="4327813"/>
          <a:ext cx="6492875" cy="1442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PAS Vr training for Edisto River collaboration between Colleton CO SO &amp; Dorchester CO SO</a:t>
          </a:r>
        </a:p>
      </dsp:txBody>
      <dsp:txXfrm>
        <a:off x="0" y="4327813"/>
        <a:ext cx="6492875" cy="1442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390E2-6C37-404D-B91D-843AD9FF34D3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Increased compliance checks</a:t>
          </a:r>
        </a:p>
      </dsp:txBody>
      <dsp:txXfrm>
        <a:off x="205" y="1878069"/>
        <a:ext cx="2479997" cy="1785598"/>
      </dsp:txXfrm>
    </dsp:sp>
    <dsp:sp modelId="{B1C60516-56A8-4646-A88D-BA21644C5C25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687670"/>
        <a:ext cx="2479997" cy="1190398"/>
      </dsp:txXfrm>
    </dsp:sp>
    <dsp:sp modelId="{D11D5B0F-3D96-4799-959B-D6ECC4994668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Reduction of Retail sale of alcohol to underage persons (reduced alcohol access)</a:t>
          </a:r>
        </a:p>
      </dsp:txBody>
      <dsp:txXfrm>
        <a:off x="2678602" y="1878069"/>
        <a:ext cx="2479997" cy="1785598"/>
      </dsp:txXfrm>
    </dsp:sp>
    <dsp:sp modelId="{15A89972-FEF4-496A-A237-E1A4C7F116FA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8602" y="687670"/>
        <a:ext cx="2479997" cy="1190398"/>
      </dsp:txXfrm>
    </dsp:sp>
    <dsp:sp modelId="{F9FDE77B-22F5-4813-8623-A0D9F993C77F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Less underage drinking</a:t>
          </a:r>
        </a:p>
      </dsp:txBody>
      <dsp:txXfrm>
        <a:off x="5356999" y="1878069"/>
        <a:ext cx="2479997" cy="1785598"/>
      </dsp:txXfrm>
    </dsp:sp>
    <dsp:sp modelId="{C9356F03-A4FB-4289-812A-02A57BA285D7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6999" y="687670"/>
        <a:ext cx="2479997" cy="1190398"/>
      </dsp:txXfrm>
    </dsp:sp>
    <dsp:sp modelId="{AC387FF6-503D-47BD-8831-D20432C71D48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Less drinking &amp; driving crashes by underage drivers</a:t>
          </a:r>
        </a:p>
      </dsp:txBody>
      <dsp:txXfrm>
        <a:off x="8035397" y="1878069"/>
        <a:ext cx="2479997" cy="1785598"/>
      </dsp:txXfrm>
    </dsp:sp>
    <dsp:sp modelId="{0432723D-7DE3-4F58-95A3-3C242F66B299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5397" y="687670"/>
        <a:ext cx="2479997" cy="1190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5E824-6F31-4C0A-A5F7-17AA4784E9EC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3D260-70F2-40AC-9521-2072BAFDEE4E}">
      <dsp:nvSpPr>
        <dsp:cNvPr id="0" name=""/>
        <dsp:cNvSpPr/>
      </dsp:nvSpPr>
      <dsp:spPr>
        <a:xfrm>
          <a:off x="0" y="718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Continued alcohol compliance checks achieved reduction in buy rate which ultimately had a part to play in reductions in impaired driving traffic crashes</a:t>
          </a:r>
        </a:p>
      </dsp:txBody>
      <dsp:txXfrm>
        <a:off x="0" y="718"/>
        <a:ext cx="6513603" cy="1176797"/>
      </dsp:txXfrm>
    </dsp:sp>
    <dsp:sp modelId="{03B7894D-6220-4C8B-83E4-713FFE93F288}">
      <dsp:nvSpPr>
        <dsp:cNvPr id="0" name=""/>
        <dsp:cNvSpPr/>
      </dsp:nvSpPr>
      <dsp:spPr>
        <a:xfrm>
          <a:off x="0" y="1177516"/>
          <a:ext cx="6513603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CA0CE-4C7C-45AF-8A31-809D2F2F47CF}">
      <dsp:nvSpPr>
        <dsp:cNvPr id="0" name=""/>
        <dsp:cNvSpPr/>
      </dsp:nvSpPr>
      <dsp:spPr>
        <a:xfrm>
          <a:off x="0" y="1177516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Buy rate reduced from 25% (2005) to 8.6% (2016) = 60% reduction </a:t>
          </a:r>
          <a:r>
            <a:rPr lang="en-US" sz="1900" b="1" i="1" kern="1200" dirty="0"/>
            <a:t>– Preliminary results for FY 2018 = </a:t>
          </a:r>
          <a:r>
            <a:rPr lang="en-US" sz="1900" b="1" i="1" kern="1200"/>
            <a:t>6.9% or -72.4%</a:t>
          </a:r>
          <a:endParaRPr lang="en-US" sz="1900" b="1" i="1" kern="1200" dirty="0"/>
        </a:p>
      </dsp:txBody>
      <dsp:txXfrm>
        <a:off x="0" y="1177516"/>
        <a:ext cx="6513603" cy="1176797"/>
      </dsp:txXfrm>
    </dsp:sp>
    <dsp:sp modelId="{323B8BC6-98D0-4D97-83E2-DAD5BDE49AFD}">
      <dsp:nvSpPr>
        <dsp:cNvPr id="0" name=""/>
        <dsp:cNvSpPr/>
      </dsp:nvSpPr>
      <dsp:spPr>
        <a:xfrm>
          <a:off x="0" y="2354314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45FDC-5BDA-4D07-A533-D35F7951F4BD}">
      <dsp:nvSpPr>
        <dsp:cNvPr id="0" name=""/>
        <dsp:cNvSpPr/>
      </dsp:nvSpPr>
      <dsp:spPr>
        <a:xfrm>
          <a:off x="0" y="2354314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Impaired driving traffic crashes for &gt; 21 year-olds decreased in 2010 through 2016</a:t>
          </a:r>
        </a:p>
      </dsp:txBody>
      <dsp:txXfrm>
        <a:off x="0" y="2354314"/>
        <a:ext cx="6513603" cy="1176797"/>
      </dsp:txXfrm>
    </dsp:sp>
    <dsp:sp modelId="{8BD75C3D-B05A-46FB-8BA3-73065368892F}">
      <dsp:nvSpPr>
        <dsp:cNvPr id="0" name=""/>
        <dsp:cNvSpPr/>
      </dsp:nvSpPr>
      <dsp:spPr>
        <a:xfrm>
          <a:off x="0" y="3531111"/>
          <a:ext cx="6513603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70B58-E5C1-45A7-98A8-15E94CFC914E}">
      <dsp:nvSpPr>
        <dsp:cNvPr id="0" name=""/>
        <dsp:cNvSpPr/>
      </dsp:nvSpPr>
      <dsp:spPr>
        <a:xfrm>
          <a:off x="0" y="3531111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Strong downward trend in YRBS (past 30-day use, lifetime use, &amp; binge drinking) followed after AET implementation</a:t>
          </a:r>
        </a:p>
      </dsp:txBody>
      <dsp:txXfrm>
        <a:off x="0" y="3531111"/>
        <a:ext cx="6513603" cy="1176797"/>
      </dsp:txXfrm>
    </dsp:sp>
    <dsp:sp modelId="{C605E9C4-81E0-4BE4-AB3D-396E17586E40}">
      <dsp:nvSpPr>
        <dsp:cNvPr id="0" name=""/>
        <dsp:cNvSpPr/>
      </dsp:nvSpPr>
      <dsp:spPr>
        <a:xfrm>
          <a:off x="0" y="4707909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71DF6-2419-42F2-BDE6-5BBAAFB663E0}">
      <dsp:nvSpPr>
        <dsp:cNvPr id="0" name=""/>
        <dsp:cNvSpPr/>
      </dsp:nvSpPr>
      <dsp:spPr>
        <a:xfrm>
          <a:off x="0" y="4707909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Current study provides strong empirical confirmatory evidence that MDLA is dependent on continued enforcement &amp; advocacy for statewide underage drinking program with local emphasis</a:t>
          </a:r>
        </a:p>
      </dsp:txBody>
      <dsp:txXfrm>
        <a:off x="0" y="4707909"/>
        <a:ext cx="6513603" cy="1176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DDC21-7BF1-4753-8848-B35A0593E724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FF1EF-EF91-4697-A23A-ECBF4B6E24A8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South Carolina is private licensing state for off-premise alcohol sales. The same results may not occur in states with government operated alcohol outlets</a:t>
          </a:r>
        </a:p>
      </dsp:txBody>
      <dsp:txXfrm>
        <a:off x="0" y="0"/>
        <a:ext cx="6492875" cy="1276350"/>
      </dsp:txXfrm>
    </dsp:sp>
    <dsp:sp modelId="{0CA10108-1A4E-42E5-A2FC-A33927EFD47B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EA593B-0B56-4F7B-A1B1-A6A07D3E2AB9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While study confirms need for “consistent &amp; regular” enforcement of retail alcohol availability, dosage for compliance checks is not known</a:t>
          </a:r>
        </a:p>
      </dsp:txBody>
      <dsp:txXfrm>
        <a:off x="0" y="1276350"/>
        <a:ext cx="6492875" cy="1276350"/>
      </dsp:txXfrm>
    </dsp:sp>
    <dsp:sp modelId="{8BBD5A85-CD55-4722-BA17-852040AC78BA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C89EE3-28BA-4CC7-B42A-4C0F7C4BC3FC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 is not known how much statewide AET impacted underage drinking. Other factors exist (programs such as Alive @ 25 &amp; traffic enforcement through SCLEN). </a:t>
          </a:r>
        </a:p>
      </dsp:txBody>
      <dsp:txXfrm>
        <a:off x="0" y="2552700"/>
        <a:ext cx="6492875" cy="1276350"/>
      </dsp:txXfrm>
    </dsp:sp>
    <dsp:sp modelId="{32C66C90-2628-4D0D-907B-6898D481D47D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286676-C531-4DBC-A1E0-FD0E49F5C076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Possible two or more state research involving specific counties in each state</a:t>
          </a:r>
        </a:p>
      </dsp:txBody>
      <dsp:txXfrm>
        <a:off x="0" y="3829050"/>
        <a:ext cx="6492875" cy="1276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D072C-C3A4-451F-BD55-90359B43C755}">
      <dsp:nvSpPr>
        <dsp:cNvPr id="0" name=""/>
        <dsp:cNvSpPr/>
      </dsp:nvSpPr>
      <dsp:spPr>
        <a:xfrm>
          <a:off x="0" y="54382"/>
          <a:ext cx="6089650" cy="1759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Creating Environmental Change in Communities on Alcohol –Winter 2019</a:t>
          </a:r>
        </a:p>
      </dsp:txBody>
      <dsp:txXfrm>
        <a:off x="85900" y="140282"/>
        <a:ext cx="5917850" cy="1587880"/>
      </dsp:txXfrm>
    </dsp:sp>
    <dsp:sp modelId="{A7A6D7E8-FC17-48BE-BF4C-1EBF43C53372}">
      <dsp:nvSpPr>
        <dsp:cNvPr id="0" name=""/>
        <dsp:cNvSpPr/>
      </dsp:nvSpPr>
      <dsp:spPr>
        <a:xfrm>
          <a:off x="0" y="1906222"/>
          <a:ext cx="6089650" cy="175968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Electronic Cigarettes/Vaporizing Devices: New fads and trends, SC laws, youth use data, etc.</a:t>
          </a:r>
        </a:p>
      </dsp:txBody>
      <dsp:txXfrm>
        <a:off x="85900" y="1992122"/>
        <a:ext cx="5917850" cy="1587880"/>
      </dsp:txXfrm>
    </dsp:sp>
    <dsp:sp modelId="{B7DAB905-7D78-4EA5-94D5-B66F8A8C99CC}">
      <dsp:nvSpPr>
        <dsp:cNvPr id="0" name=""/>
        <dsp:cNvSpPr/>
      </dsp:nvSpPr>
      <dsp:spPr>
        <a:xfrm>
          <a:off x="0" y="3758062"/>
          <a:ext cx="6089650" cy="175968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Marijuana: New fads and trends, SC laws, youth use data, etc.</a:t>
          </a:r>
        </a:p>
      </dsp:txBody>
      <dsp:txXfrm>
        <a:off x="85900" y="3843962"/>
        <a:ext cx="5917850" cy="158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5339988-D7E1-4DB8-BA79-19404B09F07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5C5D073-7ACF-4775-B53E-3B9BDD03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0C3F9-08FE-43E4-9DE7-B320BC836B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94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2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61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58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76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Calhoun, Hampton, Oconee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C51A0-EB9B-45FA-A36E-B5BA9413BF0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5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39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3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3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3948" indent="-29767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0689" indent="-238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6965" indent="-238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3241" indent="-238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19516" indent="-238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95793" indent="-238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72068" indent="-238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48344" indent="-238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3497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8B0CE40-D5CB-4EAF-99AD-3AD95326ACC3}" type="slidenum">
              <a:rPr lang="en-US" altLang="en-US">
                <a:solidFill>
                  <a:srgbClr val="000000"/>
                </a:solidFill>
              </a:rPr>
              <a:pPr defTabSz="934974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57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2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en-US" dirty="0">
                <a:solidFill>
                  <a:schemeClr val="bg1"/>
                </a:solidFill>
              </a:rPr>
              <a:t>Anywhere we are asked to conduct presentation about underage drinking…..we add a component discussing alcohol trends &amp; fads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16DE-DE99-4A47-AB22-08A207F719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9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33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0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0663-5215-48BA-8131-1E350BD67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1EA4B-D05B-46D6-B357-010778AE5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91DA2-FC76-4806-9704-B5CB6072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9F18D-0663-40F9-A688-C00DB5A8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871B5-F24C-4C72-AB1D-B0A5132D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0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FE39-826A-4BD2-8436-382B81A63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B8315-B669-4CC1-80C3-2BEEE6ACF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82A3B-C75B-43ED-B5F2-57687B83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B20A-202F-4A6C-850E-78DA21A4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FA08E-1824-4A87-8146-4136FA5A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2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26150-5AC9-453B-995E-6B9886656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5FD83-EEEF-4FDC-B36E-0FF659BD6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F150B-2FE4-4129-913B-7461966A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B717E-849D-4EB0-818B-70C578D7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738E-93A1-44CA-93E9-FBB6082F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5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CA634-07A0-4639-BD8E-177299F0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5CE34-AC1B-487B-8EEF-A27F5C3BF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12F9A-6702-4257-B7B4-BDEC46A0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6DE80-0253-483F-B29E-7D1FA00E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16CA5-99E9-480A-9149-DAD540D5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8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2C8F-96AC-4B27-AC4A-F4FE9325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6EF3-6565-438C-9F7E-50F00D195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69CA8-F90E-456C-B198-EFE259E5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890A9-EB2C-4DF0-B1EA-E355135B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77E3-FF7A-48CC-B0FC-81F38556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4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1981-9E61-45F2-A702-83AA8B4B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4DAB2-4E43-4AA0-A80B-C8400FA05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2D37F-CF57-403D-8CB2-AAE2C65D5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BE4A4-5ADD-49B1-8BED-F3BE0686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5A7B8-9E62-40CC-A5A5-A08A91E3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87AAA-D544-42C0-A8DD-8EEAE2EB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9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4695-ABAC-4B4A-B4D4-DF07611B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BD97C-BC29-4209-99BA-1C858AAD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0B0DD-76A7-4E87-AC3A-0150AED4F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C02E9-AFF1-44FD-AE04-381D3CA1C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16B4A-AF43-4FB3-878B-0C2439F37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4BA5A-C60B-47E4-9BFC-9841EB9A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6ADBC-D9D8-4235-898A-A0A76489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3D7D5-8A1E-4DA1-9E2C-20FED4C6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89D5-A100-4ECF-AC65-4E1672EFB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A9B72-5AE7-4A45-86CA-1394DAA3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6901B-FD39-422D-8A05-52FD9CD0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53285-BBDC-44C1-ACF5-E559913A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9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C21F1-1473-4E5E-877A-5B3A886F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0E862-3FC1-4F8F-AB5B-490962DB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5E051-DE27-45A8-A4F5-D6EF0226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8030-2F87-4062-99EA-9322CDB7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828EE-F398-401C-9781-6C0BA63B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28A9E-40FF-4D22-BAB6-72ECC2984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1FC4D-CDCA-4482-BB72-8ED7D289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76267-4054-4E7A-A9D9-54386D3C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E5999-082A-4241-BC18-B1A82861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1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6BEE-FBD8-48A5-8332-1A5EB28B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0604BD-BFFE-4FD8-9119-2811731A1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7B4EC-1AB0-4797-8C57-2890C6B8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8013-5282-4C99-B24E-30C0CCBE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D7C4E-A58D-4C9B-B14E-32A699AE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1152B-9581-4959-8BEE-9C137E35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0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8F032-5138-49D9-A64B-10CDB6EB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D3F15-763C-4672-992E-8DA2F71E5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EAB9A-CF8D-4704-8CF7-10CBC7799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79E0-04F9-47C6-B585-62ECDAB76A4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88E19-15B2-4ACA-9598-F60AD7A28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0963B-098A-4641-98F6-DC13EFA86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6625-DB8A-4CA7-869B-CDD93465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D41FB0-39ED-433B-B3E0-EB976784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295"/>
            <a:ext cx="12270296" cy="69020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5D2DC6-891E-4CC2-A6C1-9D082BFB43E5}"/>
              </a:ext>
            </a:extLst>
          </p:cNvPr>
          <p:cNvSpPr/>
          <p:nvPr/>
        </p:nvSpPr>
        <p:spPr>
          <a:xfrm>
            <a:off x="78296" y="6171416"/>
            <a:ext cx="11557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  <a:cs typeface="Calibri"/>
              </a:rPr>
              <a:t>Michelle Nienhius, MPH, SC Department of Alcohol and Other Drug Abuse Services</a:t>
            </a:r>
            <a:endParaRPr lang="en-US" b="1" i="1" dirty="0">
              <a:latin typeface="Arial Black" panose="020B0A04020102020204" pitchFamily="34" charset="0"/>
              <a:cs typeface="Calibri"/>
            </a:endParaRPr>
          </a:p>
          <a:p>
            <a:r>
              <a:rPr lang="en-US" b="1" dirty="0">
                <a:latin typeface="Arial Black" panose="020B0A04020102020204" pitchFamily="34" charset="0"/>
                <a:cs typeface="Calibri"/>
              </a:rPr>
              <a:t>Michael George, PhD, Pacific Institute for Research and 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3314" y="1306285"/>
            <a:ext cx="8935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AET Then And Now: The History of AET in South Carolina and Current Use of Funds</a:t>
            </a:r>
          </a:p>
        </p:txBody>
      </p:sp>
    </p:spTree>
    <p:extLst>
      <p:ext uri="{BB962C8B-B14F-4D97-AF65-F5344CB8AC3E}">
        <p14:creationId xmlns:p14="http://schemas.microsoft.com/office/powerpoint/2010/main" val="30074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3402808" y="3918659"/>
            <a:ext cx="1635919" cy="87423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74059" y="4321311"/>
            <a:ext cx="1550193" cy="102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1974058" y="4355774"/>
            <a:ext cx="1550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Support Activities (AET Training &amp; Media Efforts)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29600" y="152400"/>
            <a:ext cx="2286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700" b="1" dirty="0"/>
              <a:t>AET Partnerships &amp; Structure</a:t>
            </a:r>
            <a:endParaRPr lang="en-US" sz="2700" b="1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974056" y="381000"/>
          <a:ext cx="8312944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97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Building Capacity for SCAET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After 5 initial regional AET trainings, requests came in for additional training for expanded topics from 2-day training</a:t>
            </a:r>
          </a:p>
          <a:p>
            <a:r>
              <a:rPr lang="en-US" sz="2400" dirty="0"/>
              <a:t>Training survey sent statewide in 2010</a:t>
            </a:r>
          </a:p>
          <a:p>
            <a:r>
              <a:rPr lang="en-US" sz="2400" dirty="0"/>
              <a:t>Began conducting “Training of Trainers” in early 2011 for topics</a:t>
            </a:r>
          </a:p>
          <a:p>
            <a:r>
              <a:rPr lang="en-US" sz="2400" dirty="0"/>
              <a:t>In early 2011, Fake ID was expanded to 4 hours from 1 hour at initial regional training</a:t>
            </a:r>
          </a:p>
          <a:p>
            <a:r>
              <a:rPr lang="en-US" sz="2400" dirty="0"/>
              <a:t>Ensured training module containing alcohol trends and fads was added or paired with new training modules</a:t>
            </a:r>
          </a:p>
        </p:txBody>
      </p:sp>
    </p:spTree>
    <p:extLst>
      <p:ext uri="{BB962C8B-B14F-4D97-AF65-F5344CB8AC3E}">
        <p14:creationId xmlns:p14="http://schemas.microsoft.com/office/powerpoint/2010/main" val="27454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Building capacity for other state and local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</a:rPr>
              <a:t>SC Department of Natural Resources Law enforcement (wildlife officers covering lakes and state hunting areas)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</a:rPr>
              <a:t>SC Parks, Recreation, and Tourism personnel (state parks)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</a:rPr>
              <a:t>School Resource Officers Conference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</a:rPr>
              <a:t>SC Commission on Prosecution Commission training (oversight for Circuit level Solicitors)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</a:rPr>
              <a:t>SC State Accident Fund (workers compensation for the state)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</a:rPr>
              <a:t>Military Bases (Air Force &amp; Navy)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</a:rPr>
              <a:t>Colleges-Resident Hall Advisors/Greek Life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</a:rPr>
              <a:t>Anywhere we are asked to conduct presentation about underage drinking</a:t>
            </a:r>
          </a:p>
        </p:txBody>
      </p:sp>
    </p:spTree>
    <p:extLst>
      <p:ext uri="{BB962C8B-B14F-4D97-AF65-F5344CB8AC3E}">
        <p14:creationId xmlns:p14="http://schemas.microsoft.com/office/powerpoint/2010/main" val="306870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984016"/>
              </p:ext>
            </p:extLst>
          </p:nvPr>
        </p:nvGraphicFramePr>
        <p:xfrm>
          <a:off x="247972" y="178178"/>
          <a:ext cx="11670224" cy="654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479">
                  <a:extLst>
                    <a:ext uri="{9D8B030D-6E8A-4147-A177-3AD203B41FA5}">
                      <a16:colId xmlns:a16="http://schemas.microsoft.com/office/drawing/2014/main" val="2362699589"/>
                    </a:ext>
                  </a:extLst>
                </a:gridCol>
                <a:gridCol w="2324745">
                  <a:extLst>
                    <a:ext uri="{9D8B030D-6E8A-4147-A177-3AD203B41FA5}">
                      <a16:colId xmlns:a16="http://schemas.microsoft.com/office/drawing/2014/main" val="454829109"/>
                    </a:ext>
                  </a:extLst>
                </a:gridCol>
              </a:tblGrid>
              <a:tr h="81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SCAET Class 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SCCJA Hrs. awarded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3106455"/>
                  </a:ext>
                </a:extLst>
              </a:tr>
              <a:tr h="34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Fake and Fraudulent ID Training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9731474"/>
                  </a:ext>
                </a:extLst>
              </a:tr>
              <a:tr h="52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AET: SC Underage Drinking Laws and Alcohol Products (AET 101)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6487384"/>
                  </a:ext>
                </a:extLst>
              </a:tr>
              <a:tr h="52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Alcohol Enforcement Team Activities Training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863729"/>
                  </a:ext>
                </a:extLst>
              </a:tr>
              <a:tr h="52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Alcohol Enforcement Team Training – Mock Party Dispersal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1233895"/>
                  </a:ext>
                </a:extLst>
              </a:tr>
              <a:tr h="52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Special Alcohol Events Management Law Enforcement Training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202507"/>
                  </a:ext>
                </a:extLst>
              </a:tr>
              <a:tr h="7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AET: Keys to Implementing Effective Environmental Strategies in Local Communities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12.25, 6.25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1338037"/>
                  </a:ext>
                </a:extLst>
              </a:tr>
              <a:tr h="52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Impaired Driving Public Safety Checkpoint Instruction  (DVD)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1859281"/>
                  </a:ext>
                </a:extLst>
              </a:tr>
              <a:tr h="34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PAS Systems Training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9142312"/>
                  </a:ext>
                </a:extLst>
              </a:tr>
              <a:tr h="34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Source Investigation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8958483"/>
                  </a:ext>
                </a:extLst>
              </a:tr>
              <a:tr h="52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South Carolina Youth Tobacco Education &amp; Enforcement Training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9442283"/>
                  </a:ext>
                </a:extLst>
              </a:tr>
              <a:tr h="7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Public Safety Checkpoints: A tool to combat impaired driving in local communities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16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82100" cy="6838950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1948543" y="2895600"/>
            <a:ext cx="4419600" cy="38100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76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48543" y="4953001"/>
            <a:ext cx="4419600" cy="954107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tx1"/>
                  </a:solidFill>
                </a:ln>
              </a:rPr>
              <a:t>Webpage can be reached at scoutoftheirhands.org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3F6A8-0328-4DF9-BCCE-95B51523AE7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34"/>
            <a:ext cx="10515600" cy="1325563"/>
          </a:xfrm>
        </p:spPr>
        <p:txBody>
          <a:bodyPr/>
          <a:lstStyle/>
          <a:p>
            <a:r>
              <a:rPr lang="en-US" dirty="0"/>
              <a:t>SC Statute Booklet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23" y="1774826"/>
            <a:ext cx="6296147" cy="485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19411-D2B7-46DC-8E7C-6C0BAE3DECD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5181600"/>
            <a:ext cx="6554867" cy="1524000"/>
          </a:xfrm>
        </p:spPr>
        <p:txBody>
          <a:bodyPr/>
          <a:lstStyle/>
          <a:p>
            <a:r>
              <a:rPr lang="en-US" dirty="0"/>
              <a:t>Resource for South Carolina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0575"/>
            <a:ext cx="3436520" cy="470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1332"/>
            <a:ext cx="3227128" cy="479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70026-AADB-411F-8866-18239E6B60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3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Awards were “localized” so that teams across South Carolina received recognition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14413" y="1690688"/>
            <a:ext cx="5157787" cy="82391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2011 OJJDP EUDL Leadership Award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60" y="2449514"/>
            <a:ext cx="3347268" cy="395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June 2014 OJJDP “Success Stories”</a:t>
            </a:r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quarter" idx="4"/>
            <p:extLst/>
          </p:nvPr>
        </p:nvGraphicFramePr>
        <p:xfrm>
          <a:off x="6662738" y="2449514"/>
          <a:ext cx="3052762" cy="3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5" imgW="5829108" imgH="7543672" progId="Acrobat.Document.11">
                  <p:embed/>
                </p:oleObj>
              </mc:Choice>
              <mc:Fallback>
                <p:oleObj name="Acrobat Document" r:id="rId5" imgW="5829108" imgH="7543672" progId="Acrobat.Document.11">
                  <p:embed/>
                  <p:pic>
                    <p:nvPicPr>
                      <p:cNvPr id="9" name="Content Placeholder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2738" y="2449514"/>
                        <a:ext cx="3052762" cy="395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22E9F-F3FF-4BA0-B406-C2C431B816C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08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AET Requirements for Lead Agency and Other County Agencies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135" y="2056092"/>
            <a:ext cx="5286358" cy="44030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Lead Agency</a:t>
            </a:r>
          </a:p>
          <a:p>
            <a:pPr lvl="1"/>
            <a:r>
              <a:rPr lang="en-US" sz="1700" b="1" dirty="0"/>
              <a:t>Hire or contract for an AET Coordinator who will serve all counties in the circuit working with county staff and law enforcement as appropriate</a:t>
            </a:r>
          </a:p>
          <a:p>
            <a:pPr lvl="1"/>
            <a:r>
              <a:rPr lang="en-US" sz="1700" b="1" dirty="0"/>
              <a:t>Provide financial and service information to DAODAS</a:t>
            </a:r>
          </a:p>
          <a:p>
            <a:pPr lvl="1"/>
            <a:r>
              <a:rPr lang="en-US" sz="1700" b="1" dirty="0"/>
              <a:t>Ensure the circuit is represented at all State Bi-monthly meetings</a:t>
            </a:r>
          </a:p>
          <a:p>
            <a:pPr lvl="1"/>
            <a:r>
              <a:rPr lang="en-US" sz="1700" b="1" dirty="0"/>
              <a:t>At a minimum, facilitate quarterly meetings with county prevention directors/staff and law enforcement partners throughout the circuit</a:t>
            </a:r>
          </a:p>
          <a:p>
            <a:pPr lvl="1"/>
            <a:r>
              <a:rPr lang="en-US" sz="1700" b="1" dirty="0"/>
              <a:t>Provide documentation to DAODAS the quarterly meetings occurred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698317" cy="4200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Other County Agencies</a:t>
            </a:r>
          </a:p>
          <a:p>
            <a:pPr lvl="1"/>
            <a:r>
              <a:rPr lang="en-US" sz="1900" b="1" dirty="0"/>
              <a:t>Support the overall success of the AET and UAD efforts in their counties</a:t>
            </a:r>
          </a:p>
          <a:p>
            <a:pPr lvl="1"/>
            <a:r>
              <a:rPr lang="en-US" sz="1900" b="1" dirty="0"/>
              <a:t>Communicate with the AET Coordinator to ensure all AET service data is available and accurately reported in the environmental strategies reporting system, IMPACT and DAODAS</a:t>
            </a:r>
          </a:p>
          <a:p>
            <a:pPr lvl="1"/>
            <a:r>
              <a:rPr lang="en-US" sz="1900" b="1" dirty="0"/>
              <a:t>Work with the AET Coordinator to ensure adequate effort in all circuit counties</a:t>
            </a:r>
          </a:p>
          <a:p>
            <a:pPr lvl="1"/>
            <a:r>
              <a:rPr lang="en-US" sz="1900" b="1" dirty="0"/>
              <a:t>Agency Prevention Directors/Staff will participate in all AET meetings held in the circuit throughout the fiscal year</a:t>
            </a:r>
          </a:p>
          <a:p>
            <a:pPr lvl="1"/>
            <a:r>
              <a:rPr lang="en-US" sz="1900" b="1" dirty="0"/>
              <a:t>Agree to the general direction of the project as outlined in the plan</a:t>
            </a:r>
          </a:p>
        </p:txBody>
      </p:sp>
    </p:spTree>
    <p:extLst>
      <p:ext uri="{BB962C8B-B14F-4D97-AF65-F5344CB8AC3E}">
        <p14:creationId xmlns:p14="http://schemas.microsoft.com/office/powerpoint/2010/main" val="2127481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19C052EA-05E2-403D-965E-52D1BFFA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74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Allowable &amp; Unallowable Costs for Lead Agency for Circuit</a:t>
            </a:r>
            <a:endParaRPr lang="en-US" sz="3400" dirty="0">
              <a:solidFill>
                <a:schemeClr val="bg1"/>
              </a:solidFill>
            </a:endParaRPr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4C1936B8-2FFB-4F78-8388-B8C282B8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110" y="2100579"/>
            <a:ext cx="5501870" cy="4076383"/>
          </a:xfrm>
        </p:spPr>
        <p:txBody>
          <a:bodyPr anchor="ctr">
            <a:normAutofit fontScale="92500" lnSpcReduction="20000"/>
          </a:bodyPr>
          <a:lstStyle/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b="1" dirty="0"/>
              <a:t>Allowable</a:t>
            </a:r>
          </a:p>
          <a:p>
            <a:pPr marL="0" indent="0">
              <a:buNone/>
            </a:pPr>
            <a:r>
              <a:rPr lang="en-US" sz="1400" dirty="0"/>
              <a:t>		</a:t>
            </a:r>
          </a:p>
          <a:p>
            <a:r>
              <a:rPr lang="en-US" sz="1800" dirty="0"/>
              <a:t>Agency staff/contract person salary to include associated cost based on agency's cost allocation plan (fixed charges, office supplies, contractual services, administrative cost, etc.)	</a:t>
            </a:r>
          </a:p>
          <a:p>
            <a:r>
              <a:rPr lang="en-US" sz="1800" dirty="0"/>
              <a:t>Contractual agreements with LE agencies for achieving milestones		</a:t>
            </a:r>
          </a:p>
          <a:p>
            <a:r>
              <a:rPr lang="en-US" sz="1800" dirty="0"/>
              <a:t>Incentives for youth volunteers not to exceed $30.00 in non-cash, </a:t>
            </a:r>
          </a:p>
          <a:p>
            <a:r>
              <a:rPr lang="en-US" sz="1800" dirty="0"/>
              <a:t>Postage for info dissemination to merchants, parents, local government officials, other LE agencies 	</a:t>
            </a:r>
          </a:p>
          <a:p>
            <a:r>
              <a:rPr lang="en-US" sz="1800" dirty="0"/>
              <a:t>Media campaigns (newsletters, newspaper, radio/TV PSA) and printed materials (flyers, brochures, billboards) clearly prevention of underage alcohol use related. </a:t>
            </a:r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020" y="2100579"/>
            <a:ext cx="5097780" cy="407638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/>
              <a:t>Unallowable</a:t>
            </a:r>
          </a:p>
          <a:p>
            <a:pPr marL="0" indent="0">
              <a:buNone/>
            </a:pPr>
            <a:endParaRPr lang="en-US" sz="2000" b="1"/>
          </a:p>
          <a:p>
            <a:r>
              <a:rPr lang="en-US" sz="2000"/>
              <a:t>Contractual agreements with LE agencies/agents for time/overtime </a:t>
            </a:r>
          </a:p>
          <a:p>
            <a:r>
              <a:rPr lang="en-US" sz="2000"/>
              <a:t>Supplies/equipment/materials/apparel even AET-related is not allowable</a:t>
            </a:r>
          </a:p>
          <a:p>
            <a:r>
              <a:rPr lang="en-US" sz="2000"/>
              <a:t>Media campaigns (newsletters, newspaper, radio/TV PSA) and printed materials (flyers, brochures, billboards) for general prevention or marketing of the agency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0715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EAEB8-35D3-4BCE-941E-044B2D4B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we will discuss today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432B89EF-F47B-4018-A72C-4DB384C96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3225" y="4512569"/>
            <a:ext cx="1886509" cy="188650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67165-5F8A-40A2-91AC-3C6619F8A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639" y="900442"/>
            <a:ext cx="3514088" cy="50484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At the conclusion of this workshop, the attendee will:</a:t>
            </a:r>
          </a:p>
          <a:p>
            <a:r>
              <a:rPr lang="en-US" sz="1700" b="1" dirty="0"/>
              <a:t>Know the background of the development and implementation of statewide underage drinking prevention effort through implementation of strategies conducted at the local level .</a:t>
            </a:r>
          </a:p>
          <a:p>
            <a:r>
              <a:rPr lang="en-US" sz="1700" b="1" dirty="0"/>
              <a:t>Understand the South Carolina multi-prong approach to underage drinking issues. </a:t>
            </a:r>
          </a:p>
          <a:p>
            <a:r>
              <a:rPr lang="en-US" sz="1700" b="1" dirty="0"/>
              <a:t>Comprehend how cultural relevance and competency is developed and implemented at the local level in statewide efforts.</a:t>
            </a:r>
          </a:p>
          <a:p>
            <a:r>
              <a:rPr lang="en-US" sz="1700" b="1" dirty="0"/>
              <a:t>Learn about the process and outcome evaluation aspects of AET since 2007.</a:t>
            </a:r>
          </a:p>
        </p:txBody>
      </p:sp>
    </p:spTree>
    <p:extLst>
      <p:ext uri="{BB962C8B-B14F-4D97-AF65-F5344CB8AC3E}">
        <p14:creationId xmlns:p14="http://schemas.microsoft.com/office/powerpoint/2010/main" val="3883997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US" sz="3400" b="1" dirty="0"/>
              <a:t>Allowable &amp; Unallowable Costs for Other Prevention Agencies in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/>
              <a:t>Allowable</a:t>
            </a:r>
          </a:p>
          <a:p>
            <a:endParaRPr lang="en-US" sz="1700"/>
          </a:p>
          <a:p>
            <a:r>
              <a:rPr lang="en-US" sz="1700"/>
              <a:t> Office supplies/supplies/media materials used exclusively for AET activities	</a:t>
            </a:r>
          </a:p>
          <a:p>
            <a:r>
              <a:rPr lang="en-US" sz="1700"/>
              <a:t>Postage for info dissemination to merchants, parents, local government officials, other LE agencies</a:t>
            </a:r>
          </a:p>
          <a:p>
            <a:r>
              <a:rPr lang="en-US" sz="1700"/>
              <a:t>Incentives for youth volunteers not to exceed $30.00 in non-cash</a:t>
            </a:r>
          </a:p>
          <a:p>
            <a:endParaRPr lang="en-US" sz="17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/>
              <a:t>Unallowable</a:t>
            </a:r>
          </a:p>
          <a:p>
            <a:pPr marL="0" indent="0">
              <a:buNone/>
            </a:pPr>
            <a:endParaRPr lang="en-US" sz="1900" b="1"/>
          </a:p>
          <a:p>
            <a:r>
              <a:rPr lang="en-US" sz="1900"/>
              <a:t>No staff time and other staff-related cost can be charged to the lead agency	</a:t>
            </a:r>
          </a:p>
          <a:p>
            <a:r>
              <a:rPr lang="en-US" sz="1900"/>
              <a:t>No contractual agreements with LE agencies/agents	</a:t>
            </a:r>
          </a:p>
          <a:p>
            <a:r>
              <a:rPr lang="en-US" sz="1900"/>
              <a:t>Supplies/equipment/materials/apparel even AET-related is not allowable	</a:t>
            </a:r>
            <a:endParaRPr lang="en-US" sz="1900" b="1"/>
          </a:p>
        </p:txBody>
      </p:sp>
    </p:spTree>
    <p:extLst>
      <p:ext uri="{BB962C8B-B14F-4D97-AF65-F5344CB8AC3E}">
        <p14:creationId xmlns:p14="http://schemas.microsoft.com/office/powerpoint/2010/main" val="78972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AET MOA’s/Contracts at the local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2052918"/>
            <a:ext cx="9584480" cy="4195481"/>
          </a:xfrm>
        </p:spPr>
        <p:txBody>
          <a:bodyPr>
            <a:normAutofit/>
          </a:bodyPr>
          <a:lstStyle/>
          <a:p>
            <a:r>
              <a:rPr lang="en-US" sz="2400" dirty="0"/>
              <a:t>DAODAS does not need for the lead agency to submit copies of each MOA/contract for FY19. </a:t>
            </a:r>
          </a:p>
          <a:p>
            <a:r>
              <a:rPr lang="en-US" sz="2400" dirty="0"/>
              <a:t>These documents will be reviewed as DAODAS comes on financial or programmatic site visits and/or as requested by DAODAS throughout the fiscal year.</a:t>
            </a:r>
          </a:p>
          <a:p>
            <a:r>
              <a:rPr lang="en-US" sz="2400" dirty="0"/>
              <a:t>Ensure the lead agency has valid agreements in place for both financial and programmatic aspects of the program.</a:t>
            </a:r>
          </a:p>
          <a:p>
            <a:r>
              <a:rPr lang="en-US" sz="2400" dirty="0"/>
              <a:t>Contracts must be in place if agencies are receiving AET funds</a:t>
            </a:r>
          </a:p>
          <a:p>
            <a:r>
              <a:rPr lang="en-US" sz="2400" dirty="0"/>
              <a:t>A sample sub-contract shell has been provided to the lead agency from DAODAS</a:t>
            </a:r>
          </a:p>
        </p:txBody>
      </p:sp>
    </p:spTree>
    <p:extLst>
      <p:ext uri="{BB962C8B-B14F-4D97-AF65-F5344CB8AC3E}">
        <p14:creationId xmlns:p14="http://schemas.microsoft.com/office/powerpoint/2010/main" val="164251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AET Activities-Law Enforcement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Non-reimbursable Environmental Strategies (In-Kind)</a:t>
            </a:r>
          </a:p>
          <a:p>
            <a:r>
              <a:rPr lang="en-US" sz="2400"/>
              <a:t>Alcohol/Tobacco Compliance checks</a:t>
            </a:r>
          </a:p>
          <a:p>
            <a:r>
              <a:rPr lang="en-US" sz="2400"/>
              <a:t>Public Safety Checkpoints, Saturation or directed patrol</a:t>
            </a:r>
          </a:p>
          <a:p>
            <a:r>
              <a:rPr lang="en-US" sz="2400"/>
              <a:t>Underage Party Patrols/Dispersals</a:t>
            </a:r>
          </a:p>
          <a:p>
            <a:r>
              <a:rPr lang="en-US" sz="2400"/>
              <a:t>Fake ID checks in alcohol establishments</a:t>
            </a:r>
          </a:p>
          <a:p>
            <a:r>
              <a:rPr lang="en-US" sz="2400"/>
              <a:t>Shoulder Tap Operations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/>
              <a:t>Reimbursable Prevention Activities</a:t>
            </a:r>
          </a:p>
          <a:p>
            <a:r>
              <a:rPr lang="en-US" sz="2000"/>
              <a:t>Underage Drinking Education/Alive at 25</a:t>
            </a:r>
          </a:p>
          <a:p>
            <a:r>
              <a:rPr lang="en-US" sz="2000"/>
              <a:t>Alternative Events-alcohol-free community events such as after prom parties, basketball tournaments, etc.</a:t>
            </a:r>
          </a:p>
          <a:p>
            <a:r>
              <a:rPr lang="en-US" sz="2000"/>
              <a:t>Community Events/Presentations on underage Drinking to community groups, parents, students, etc.</a:t>
            </a:r>
          </a:p>
          <a:p>
            <a:r>
              <a:rPr lang="en-US" sz="2000"/>
              <a:t>Participation in community groups/meetings to plan prevention activities to reduce underage drinking</a:t>
            </a:r>
          </a:p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152426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CC19411-D2B7-46DC-8E7C-6C0BAE3DECDD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61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Allowable and Unallowable Costs for Law Enforcement Agencies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512" y="1579418"/>
            <a:ext cx="5744688" cy="51301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000" b="1" dirty="0"/>
              <a:t>Allowable</a:t>
            </a:r>
          </a:p>
          <a:p>
            <a:r>
              <a:rPr lang="en-US" sz="3000" dirty="0"/>
              <a:t>Fee/charge to circuit lead agency for achieving and documenting milestones. These funds can then be used as follow:	</a:t>
            </a:r>
          </a:p>
          <a:p>
            <a:r>
              <a:rPr lang="en-US" sz="3000" dirty="0"/>
              <a:t>Advanced training for officers on implementing evidence-based environmental strategies to reduce underage drinking	</a:t>
            </a:r>
          </a:p>
          <a:p>
            <a:r>
              <a:rPr lang="en-US" sz="3000" dirty="0"/>
              <a:t>Media materials related to the prevention of underage alcohol use (e.g. billboards, radio and TV ads, flyers, buttons, etc.)	</a:t>
            </a:r>
          </a:p>
          <a:p>
            <a:r>
              <a:rPr lang="en-US" sz="3000" dirty="0"/>
              <a:t>Provide trainings/conferences related to implementing best practice environmental strategies aimed at reducing underage drinking	</a:t>
            </a:r>
          </a:p>
          <a:p>
            <a:r>
              <a:rPr lang="en-US" sz="3000" dirty="0"/>
              <a:t>Officers time for prevention activities that are not enforcement: 	</a:t>
            </a:r>
          </a:p>
          <a:p>
            <a:r>
              <a:rPr lang="en-US" sz="3000" dirty="0"/>
              <a:t>Working with the media, providing public presentations/ information dissemination, train other officers on how to conduct effective environmental strategy enforcement operations to reduce underage drinking, etc.), teaching educational programs, participating in community-based process activities and alternative events.	</a:t>
            </a:r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9419"/>
            <a:ext cx="5465618" cy="50113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sz="2900" dirty="0"/>
              <a:t>raining of LE personnel:	</a:t>
            </a:r>
          </a:p>
          <a:p>
            <a:r>
              <a:rPr lang="en-US" sz="2900" dirty="0"/>
              <a:t>Monthly workshops, quarterly training, national trainings-Northwest Alcohol Conference, Life Savers, etc., SC Highway Safety Conference, DAODAS/SCAPPA trainings	</a:t>
            </a:r>
          </a:p>
          <a:p>
            <a:r>
              <a:rPr lang="en-US" sz="2900" dirty="0"/>
              <a:t>Speaker fees 	</a:t>
            </a:r>
          </a:p>
          <a:p>
            <a:r>
              <a:rPr lang="en-US" sz="2900" dirty="0"/>
              <a:t>Room rental 	</a:t>
            </a:r>
          </a:p>
          <a:p>
            <a:r>
              <a:rPr lang="en-US" sz="2900" dirty="0"/>
              <a:t>Materials/handouts 	</a:t>
            </a:r>
          </a:p>
          <a:p>
            <a:r>
              <a:rPr lang="en-US" sz="2900" dirty="0"/>
              <a:t>Alternative event activities related to underage drinking prevention:	</a:t>
            </a:r>
          </a:p>
          <a:p>
            <a:r>
              <a:rPr lang="en-US" sz="2900" dirty="0"/>
              <a:t>(e.g. after prom, community events, fairs, etc.) 	</a:t>
            </a:r>
          </a:p>
          <a:p>
            <a:pPr marL="0" indent="0" algn="ctr">
              <a:buNone/>
            </a:pPr>
            <a:endParaRPr lang="en-US" sz="2900" b="1" dirty="0"/>
          </a:p>
          <a:p>
            <a:pPr marL="0" indent="0" algn="ctr">
              <a:buNone/>
            </a:pPr>
            <a:r>
              <a:rPr lang="en-US" sz="2900" b="1" dirty="0"/>
              <a:t>Unallowable</a:t>
            </a:r>
          </a:p>
          <a:p>
            <a:r>
              <a:rPr lang="en-US" sz="2900" dirty="0"/>
              <a:t>Time/overtime payments for LE agents to perform law enforcement activities</a:t>
            </a:r>
          </a:p>
          <a:p>
            <a:r>
              <a:rPr lang="en-US" sz="2900" dirty="0"/>
              <a:t>Supplies/equipment/materials/apparel even AET-related is not allowable		</a:t>
            </a:r>
          </a:p>
        </p:txBody>
      </p:sp>
    </p:spTree>
    <p:extLst>
      <p:ext uri="{BB962C8B-B14F-4D97-AF65-F5344CB8AC3E}">
        <p14:creationId xmlns:p14="http://schemas.microsoft.com/office/powerpoint/2010/main" val="3887144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700">
                <a:solidFill>
                  <a:schemeClr val="bg1"/>
                </a:solidFill>
              </a:rPr>
              <a:t>Outcomes in Reducing Underage Drinking in SC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395633"/>
            <a:ext cx="4047843" cy="269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31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</a:rPr>
              <a:t>SAPT Primary Prevention Underage Alcohol Use Goal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Goal: To reduce underage alcohol use in South Carolina.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0000"/>
                </a:solidFill>
              </a:rPr>
              <a:t>Objectives: 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Decrease past month alcohol use (30 day use) among South Carolina high school students to 26% or less (2017 YRBS-25.4%)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To reduce the underage alcohol buy rate for the state of South Carolina to 12% or less (FY17 buy rate was 8%)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21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365126"/>
            <a:ext cx="11543252" cy="876446"/>
          </a:xfrm>
        </p:spPr>
        <p:txBody>
          <a:bodyPr>
            <a:normAutofit/>
          </a:bodyPr>
          <a:lstStyle/>
          <a:p>
            <a:r>
              <a:rPr lang="en-US" sz="4000" b="1" dirty="0"/>
              <a:t>Outcomes for SC in Reducing Underage Drinking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41572"/>
          <a:ext cx="10515600" cy="51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9454">
                <a:tc>
                  <a:txBody>
                    <a:bodyPr/>
                    <a:lstStyle/>
                    <a:p>
                      <a:r>
                        <a:rPr lang="en-US" sz="2800" dirty="0"/>
                        <a:t>Survey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% decrease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57">
                <a:tc>
                  <a:txBody>
                    <a:bodyPr/>
                    <a:lstStyle/>
                    <a:p>
                      <a:r>
                        <a:rPr lang="en-US" b="1" i="1" dirty="0"/>
                        <a:t>high school students reported ever drinking alcohol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-19.3%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470">
                <a:tc>
                  <a:txBody>
                    <a:bodyPr/>
                    <a:lstStyle/>
                    <a:p>
                      <a:r>
                        <a:rPr lang="en-US" b="1" i="1" dirty="0"/>
                        <a:t>reported drinking alcohol before age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-40.6%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457">
                <a:tc>
                  <a:txBody>
                    <a:bodyPr/>
                    <a:lstStyle/>
                    <a:p>
                      <a:r>
                        <a:rPr lang="en-US" b="1" i="1" dirty="0"/>
                        <a:t>reported drinking alcohol in past 30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-44.4%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4939">
                <a:tc>
                  <a:txBody>
                    <a:bodyPr/>
                    <a:lstStyle/>
                    <a:p>
                      <a:r>
                        <a:rPr lang="en-US" b="1" i="1" dirty="0"/>
                        <a:t>reported binge drinking (5 or more drinks in 2 hour time period) in past 30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-55.9%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19411-D2B7-46DC-8E7C-6C0BAE3DECD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33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2270" y="-251460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2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253202"/>
              </p:ext>
            </p:extLst>
          </p:nvPr>
        </p:nvGraphicFramePr>
        <p:xfrm>
          <a:off x="1717546" y="1371600"/>
          <a:ext cx="8748283" cy="5105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73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197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</a:rPr>
                        <a:t>Training Topic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</a:rPr>
                        <a:t># of Participants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</a:rPr>
                        <a:t># </a:t>
                      </a:r>
                      <a:r>
                        <a:rPr lang="en-US" sz="1500" b="0" i="0" baseline="0" dirty="0">
                          <a:latin typeface="Arial Black" panose="020B0A04020102020204" pitchFamily="34" charset="0"/>
                        </a:rPr>
                        <a:t>of Officers</a:t>
                      </a:r>
                      <a:endParaRPr lang="en-US" sz="1500" b="0" i="0" dirty="0"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</a:rPr>
                        <a:t> # of Youth Actors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282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3-hour</a:t>
                      </a:r>
                      <a:r>
                        <a:rPr lang="en-US" sz="1500" b="0" i="0" baseline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AET Class</a:t>
                      </a:r>
                      <a:endParaRPr lang="en-US" sz="1500" b="0" i="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1035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591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282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AET</a:t>
                      </a:r>
                      <a:r>
                        <a:rPr lang="en-US" sz="1500" b="0" i="0" baseline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Activities</a:t>
                      </a:r>
                      <a:endParaRPr lang="en-US" sz="1500" b="0" i="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366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282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1-Day</a:t>
                      </a:r>
                      <a:r>
                        <a:rPr lang="en-US" sz="1500" b="0" i="0" baseline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AET</a:t>
                      </a:r>
                      <a:endParaRPr lang="en-US" sz="1500" b="0" i="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282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Fake ID Training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282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Mock Party Dispersal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16629862"/>
                  </a:ext>
                </a:extLst>
              </a:tr>
              <a:tr h="388282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PAS Systems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197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Public Safety Checkpoints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261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421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Source Investigation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282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2-Day AET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757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282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Various Topics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387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29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Totals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4,668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3,776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1,222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8841" y="381000"/>
            <a:ext cx="10590944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Training held in 43 of 46 SC counties since 2007</a:t>
            </a:r>
          </a:p>
        </p:txBody>
      </p:sp>
    </p:spTree>
    <p:extLst>
      <p:ext uri="{BB962C8B-B14F-4D97-AF65-F5344CB8AC3E}">
        <p14:creationId xmlns:p14="http://schemas.microsoft.com/office/powerpoint/2010/main" val="2968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Success Stories for AET Training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</a:rPr>
              <a:t>- </a:t>
            </a:r>
            <a:fld id="{1CC19411-D2B7-46DC-8E7C-6C0BAE3DECDD}" type="slidenum">
              <a:rPr lang="en-US" b="1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E0C6704-FF4F-4B5B-88BA-DF195141A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841461"/>
              </p:ext>
            </p:extLst>
          </p:nvPr>
        </p:nvGraphicFramePr>
        <p:xfrm>
          <a:off x="5010742" y="298739"/>
          <a:ext cx="6492875" cy="577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29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</a:rPr>
              <a:t>SAPT Primary Prevention Underage Alcohol Use Goal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Goal: To reduce underage alcohol use in South Carolina.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0000"/>
                </a:solidFill>
              </a:rPr>
              <a:t>Objectives: 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Decrease past month alcohol use (30 day use) among South Carolina high school students to 26% or less (2017 YRBS-24%)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To reduce the underage alcohol buy rate for the state of South Carolina to 12% or less (FY17 buy rate was 8.6%)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65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26262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AET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400" b="1"/>
              <a:t>Compliance checks</a:t>
            </a:r>
          </a:p>
          <a:p>
            <a:pPr>
              <a:defRPr/>
            </a:pPr>
            <a:r>
              <a:rPr lang="en-US" sz="2400" b="1"/>
              <a:t>Saturation or directed patrol</a:t>
            </a:r>
          </a:p>
          <a:p>
            <a:pPr>
              <a:defRPr/>
            </a:pPr>
            <a:r>
              <a:rPr lang="en-US" sz="2400" b="1"/>
              <a:t>Regular traffic stops</a:t>
            </a:r>
          </a:p>
          <a:p>
            <a:pPr>
              <a:defRPr/>
            </a:pPr>
            <a:r>
              <a:rPr lang="en-US" sz="2400" b="1"/>
              <a:t>Loud music complaints</a:t>
            </a:r>
          </a:p>
          <a:p>
            <a:pPr>
              <a:defRPr/>
            </a:pPr>
            <a:r>
              <a:rPr lang="en-US" sz="2400" b="1"/>
              <a:t>Casual contacts</a:t>
            </a:r>
          </a:p>
          <a:p>
            <a:pPr>
              <a:defRPr/>
            </a:pPr>
            <a:r>
              <a:rPr lang="en-US" sz="2400" b="1"/>
              <a:t>School Resource Officers</a:t>
            </a:r>
          </a:p>
          <a:p>
            <a:pPr>
              <a:defRPr/>
            </a:pPr>
            <a:r>
              <a:rPr lang="en-US" sz="2400" b="1"/>
              <a:t>Presentations to community groups, political bodies, parents, students, etc.</a:t>
            </a:r>
          </a:p>
          <a:p>
            <a:pPr>
              <a:defRPr/>
            </a:pPr>
            <a:r>
              <a:rPr lang="en-US" sz="2400" b="1"/>
              <a:t>Fake ID checks in alcohol establishments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5174" y="6270771"/>
            <a:ext cx="7786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CC19411-D2B7-46DC-8E7C-6C0BAE3DECDD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46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229" y="134748"/>
            <a:ext cx="7936708" cy="857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700" b="1" i="1" dirty="0"/>
              <a:t>FY2008 – FY2017 Enforcement Numbers</a:t>
            </a:r>
            <a:br>
              <a:rPr lang="en-US" sz="2700" b="1" i="1" dirty="0"/>
            </a:br>
            <a:r>
              <a:rPr lang="en-US" sz="2100" i="1" dirty="0"/>
              <a:t>* </a:t>
            </a:r>
            <a:r>
              <a:rPr lang="en-US" sz="1350" b="1" i="1" dirty="0"/>
              <a:t>July 1, 2007 through June 30, 2017 (state fiscal years run July 1 to June 30)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503052"/>
              </p:ext>
            </p:extLst>
          </p:nvPr>
        </p:nvGraphicFramePr>
        <p:xfrm>
          <a:off x="763398" y="947956"/>
          <a:ext cx="10888909" cy="528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4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Activity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FY2008-2017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Activity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FY2008-2017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5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Compliance Checks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73,943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Compliance Check Sales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9,781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6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Public Safety Checkpoints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7,477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Bar checks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2,901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Saturation Patrols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2,620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#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 of Parties Prevented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Aharoni" pitchFamily="2" charset="-79"/>
                      </a:endParaRP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1,522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9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Party Dispersals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1,395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Merchant Education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16,514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24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Media Contacts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2,995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Shoulder Taps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313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20477" y="6352401"/>
            <a:ext cx="85582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0" dirty="0"/>
              <a:t>** Enforcement &amp; Education numbers are collected monthly but FY 2018 numbers are not included in this count</a:t>
            </a:r>
          </a:p>
        </p:txBody>
      </p:sp>
    </p:spTree>
    <p:extLst>
      <p:ext uri="{BB962C8B-B14F-4D97-AF65-F5344CB8AC3E}">
        <p14:creationId xmlns:p14="http://schemas.microsoft.com/office/powerpoint/2010/main" val="1636964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28BB86-4C34-4ED8-B540-1E3E86EA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1481300"/>
            <a:ext cx="4742993" cy="388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>
            <a:solidFill>
              <a:srgbClr val="E69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6ED0AE9-F1A1-43D4-A2FA-2377EDAA2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40" y="1428341"/>
            <a:ext cx="4728015" cy="399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B954C2-A6A0-4479-84AD-95DB05DEA723}"/>
              </a:ext>
            </a:extLst>
          </p:cNvPr>
          <p:cNvSpPr/>
          <p:nvPr/>
        </p:nvSpPr>
        <p:spPr>
          <a:xfrm>
            <a:off x="637562" y="244344"/>
            <a:ext cx="10737907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Alcohol Compliance Checks on Underage Alcohol-involved Crashes: Evaluation of a State-wide Enforcement Program in South Carolina 2006-2016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6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AE1484-8600-4ECE-AE7E-4C3991E2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Underage Drinking Logic Model of Change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138F436-C6A9-42C1-8930-4B6B2EEC6D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7594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0907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667972-3BF2-405F-84E8-36FAFCF92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274204"/>
            <a:ext cx="11333018" cy="64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83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520E9-7A13-4B0A-86BD-0D032080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363982"/>
            <a:ext cx="11406909" cy="62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31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E7238E-36AF-4338-86FE-44C8AFB6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1" y="341745"/>
            <a:ext cx="11438335" cy="62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34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58105-B203-4D59-B582-0CDD6F66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323274"/>
            <a:ext cx="11071986" cy="632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40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2B887-5DDB-4D12-853E-F4C035B68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4" y="203661"/>
            <a:ext cx="10797309" cy="64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96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2D4B30-15C4-456A-B1C8-E92A5E54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5" y="288996"/>
            <a:ext cx="10640291" cy="64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1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10" y="5529884"/>
            <a:ext cx="8225072" cy="10963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History of Addressing Underage Drinking in South Carolina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98279" y="6261090"/>
            <a:ext cx="13444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F70026-AADB-411F-8866-18239E6B60D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85F48291-0BAA-45F3-BF78-021AB0CDA9B5}"/>
              </a:ext>
            </a:extLst>
          </p:cNvPr>
          <p:cNvGraphicFramePr/>
          <p:nvPr>
            <p:extLst/>
          </p:nvPr>
        </p:nvGraphicFramePr>
        <p:xfrm>
          <a:off x="332509" y="332510"/>
          <a:ext cx="11526982" cy="480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1461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906229-47B8-461E-84D9-8961D30F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3" y="220657"/>
            <a:ext cx="11203709" cy="59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68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D5252-05AE-48F2-8D09-6F0CD41F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Results and Conclusions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3C87AF0-2952-41E8-9340-58F72B06D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46748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057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E72B27-B2A4-4808-8894-FF08FCC5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Limitations for study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B94520-993A-47BE-B7F5-A37C0B3B8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82916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447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EAEB8-35D3-4BCE-941E-044B2D4B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443" y="235398"/>
            <a:ext cx="8575613" cy="1325563"/>
          </a:xfrm>
        </p:spPr>
        <p:txBody>
          <a:bodyPr>
            <a:normAutofit/>
          </a:bodyPr>
          <a:lstStyle/>
          <a:p>
            <a:r>
              <a:rPr lang="en-US" dirty="0"/>
              <a:t>Environmental Prevention Strategies Reporting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67165-5F8A-40A2-91AC-3C6619F8A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695" y="1560961"/>
            <a:ext cx="8040489" cy="45667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000" b="1" dirty="0"/>
          </a:p>
          <a:p>
            <a:pPr lvl="0"/>
            <a:r>
              <a:rPr lang="en-US" sz="3100" dirty="0"/>
              <a:t>Focus is on environmental strategies involving law enforcement: compliance checks, sobriety checkpoints, bar checks, party dispersals, shoulder taps.</a:t>
            </a:r>
          </a:p>
          <a:p>
            <a:pPr lvl="0"/>
            <a:r>
              <a:rPr lang="en-US" sz="3100" dirty="0"/>
              <a:t>Operations-level data (nearly 10,000 operations per year).</a:t>
            </a:r>
          </a:p>
          <a:p>
            <a:r>
              <a:rPr lang="en-US" sz="3100" dirty="0"/>
              <a:t>Replaced a paper-pencil reporting system (mailing, scanning, cleaning, and high lag-time).</a:t>
            </a:r>
          </a:p>
          <a:p>
            <a:pPr lvl="0"/>
            <a:r>
              <a:rPr lang="en-US" sz="3100" dirty="0"/>
              <a:t>Completed by law enforcement officers in the field or by AET Coordinators at their offices. </a:t>
            </a:r>
          </a:p>
          <a:p>
            <a:pPr lvl="0"/>
            <a:r>
              <a:rPr lang="en-US" sz="3100" dirty="0"/>
              <a:t>Real-time reports available at the state, circuit, and county levels. </a:t>
            </a:r>
          </a:p>
          <a:p>
            <a:pPr lvl="0"/>
            <a:r>
              <a:rPr lang="en-US" sz="3100" dirty="0"/>
              <a:t>Launched in July of 2016</a:t>
            </a:r>
          </a:p>
          <a:p>
            <a:pPr lvl="0"/>
            <a:r>
              <a:rPr lang="en-US" sz="3100" dirty="0"/>
              <a:t>Reboot scheduled for October of 2018, with user-friendly filtering and reporting.</a:t>
            </a:r>
          </a:p>
        </p:txBody>
      </p:sp>
    </p:spTree>
    <p:extLst>
      <p:ext uri="{BB962C8B-B14F-4D97-AF65-F5344CB8AC3E}">
        <p14:creationId xmlns:p14="http://schemas.microsoft.com/office/powerpoint/2010/main" val="1424632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" y="811161"/>
            <a:ext cx="3935255" cy="5403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New Training Topics-Coming Soon in SC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C19411-D2B7-46DC-8E7C-6C0BAE3DECDD}" type="slidenum">
              <a:rPr lang="en-US" sz="1500">
                <a:solidFill>
                  <a:srgbClr val="FFFFFF">
                    <a:alpha val="80000"/>
                  </a:srgbClr>
                </a:solidFill>
              </a:rPr>
              <a:pPr algn="ctr">
                <a:spcAft>
                  <a:spcPts val="600"/>
                </a:spcAft>
                <a:defRPr/>
              </a:pPr>
              <a:t>44</a:t>
            </a:fld>
            <a:endParaRPr lang="en-US" sz="1500">
              <a:solidFill>
                <a:srgbClr val="FFFFFF">
                  <a:alpha val="80000"/>
                </a:srgb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DC08CAE-B3BE-4222-8324-EDA8F9AF3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354142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7260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596" y="139292"/>
            <a:ext cx="7053542" cy="64826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1139" y="904925"/>
            <a:ext cx="5309170" cy="542779"/>
          </a:xfrm>
        </p:spPr>
        <p:txBody>
          <a:bodyPr anchor="ctr">
            <a:noAutofit/>
          </a:bodyPr>
          <a:lstStyle/>
          <a:p>
            <a:r>
              <a:rPr lang="en-US" sz="3200" b="1" dirty="0"/>
              <a:t>Michelle M. Nienhius, MPH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61361" y="3318918"/>
            <a:ext cx="4864479" cy="432197"/>
          </a:xfrm>
        </p:spPr>
        <p:txBody>
          <a:bodyPr anchor="ctr">
            <a:noAutofit/>
          </a:bodyPr>
          <a:lstStyle/>
          <a:p>
            <a:r>
              <a:rPr lang="en-US" sz="3200" b="1" dirty="0"/>
              <a:t>Michael D. George, PhD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9" y="1606722"/>
            <a:ext cx="5030228" cy="2899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F45C6B-E835-4F2C-93BD-383839AD8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361" y="3852204"/>
            <a:ext cx="4864480" cy="286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46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834274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Funding Resources for Environmental Strategies in South Carolina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5" y="2278173"/>
            <a:ext cx="8342745" cy="4443302"/>
          </a:xfrm>
        </p:spPr>
        <p:txBody>
          <a:bodyPr anchor="ctr">
            <a:noAutofit/>
          </a:bodyPr>
          <a:lstStyle/>
          <a:p>
            <a:r>
              <a:rPr lang="en-US" sz="1800" b="1" dirty="0"/>
              <a:t>The Alcohol Enforcement Team efforts have been funded through a combination of federal (SAPT BG/EUDL BG and EUDL Discretionary grants), state and local funds.</a:t>
            </a:r>
          </a:p>
          <a:p>
            <a:r>
              <a:rPr lang="en-US" sz="1800" b="1" dirty="0"/>
              <a:t>Funding levels have varied from year to year and county to county.  Some counties have received federal grants to increase the funding available for AET efforts (NHTSA, DFC, SPF SIG).</a:t>
            </a:r>
          </a:p>
          <a:p>
            <a:r>
              <a:rPr lang="en-US" sz="1800" b="1" dirty="0"/>
              <a:t>The highest level provided by the state was $1,600,000 (2008/2009).  This level provided $98,000/circuit.</a:t>
            </a:r>
          </a:p>
          <a:p>
            <a:r>
              <a:rPr lang="en-US" sz="1800" b="1" dirty="0"/>
              <a:t>Current level of funding, $640,000 provided by the state (through federal grants) has remained steady since 2010 (with the exception of one year when it declined to $560,000).  This level of funding has provided between $35,000-$50,000/circuit-based on population.  </a:t>
            </a:r>
          </a:p>
          <a:p>
            <a:r>
              <a:rPr lang="en-US" sz="1800" b="1" dirty="0"/>
              <a:t>Currently the funds provided by the state are used to support coordination, training and incentives (supplies/materials) for law enforcement partners.  Funds provided by the state cannot be used to support officer overtime.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68779EC3-C561-48EA-AC1C-818E66389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7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i="1" cap="all">
                <a:ln w="47625">
                  <a:solidFill>
                    <a:prstClr val="black"/>
                  </a:solidFill>
                </a:ln>
                <a:latin typeface="+mj-lt"/>
                <a:ea typeface="+mj-ea"/>
                <a:cs typeface="+mj-cs"/>
              </a:rPr>
              <a:t>Tragedy brought about change in underage drinking laws in 2007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586" name="Picture 17" descr="Picture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r="4" b="4"/>
          <a:stretch/>
        </p:blipFill>
        <p:spPr bwMode="auto"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44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/>
          </p:cNvSpPr>
          <p:nvPr/>
        </p:nvSpPr>
        <p:spPr bwMode="auto">
          <a:xfrm>
            <a:off x="2208213" y="304800"/>
            <a:ext cx="7848600" cy="12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Underage Drinking &amp; Access to Alcohol Act of 2007</a:t>
            </a:r>
          </a:p>
        </p:txBody>
      </p:sp>
      <p:pic>
        <p:nvPicPr>
          <p:cNvPr id="9" name="Content Placeholder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6" y="1695450"/>
            <a:ext cx="7864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5" descr="keg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1752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3F6A8-0328-4DF9-BCCE-95B51523AE77}" type="slidenum">
              <a:rPr lang="en-US" sz="1600" b="1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7</a:t>
            </a:fld>
            <a:endParaRPr lang="en-US" sz="1600" b="1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1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75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7573" y="228123"/>
            <a:ext cx="34716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Circuit hired a Coordinator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Began extending community relationships and building new ones toward building the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teams formed by October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8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Additional Efforts to Reduce UAD in SC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Evidence-based programs (Class Act, Life Skills, Project Northland, etc.)</a:t>
            </a:r>
          </a:p>
          <a:p>
            <a:r>
              <a:rPr lang="en-US" dirty="0"/>
              <a:t>Information Dissemination-Speaking Engagements/Health Fairs</a:t>
            </a:r>
          </a:p>
          <a:p>
            <a:r>
              <a:rPr lang="en-US" dirty="0"/>
              <a:t>Media Campaigns (messages focusing on education, laws, statistics and enforcement)</a:t>
            </a:r>
          </a:p>
          <a:p>
            <a:r>
              <a:rPr lang="en-US" dirty="0"/>
              <a:t>PREP (in conjunction with compliance checks)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Alternative Activities (after prom parties, alcohol-free community events)</a:t>
            </a:r>
          </a:p>
          <a:p>
            <a:r>
              <a:rPr lang="en-US" dirty="0"/>
              <a:t>Youth Board initiatives focusing on UAD through changing peer norms</a:t>
            </a:r>
          </a:p>
          <a:p>
            <a:r>
              <a:rPr lang="en-US" dirty="0"/>
              <a:t>Policy Change (school, college, business and community)</a:t>
            </a:r>
          </a:p>
          <a:p>
            <a:r>
              <a:rPr lang="en-US" dirty="0"/>
              <a:t>Alcohol Education (for youth who received MIP)</a:t>
            </a:r>
          </a:p>
        </p:txBody>
      </p:sp>
    </p:spTree>
    <p:extLst>
      <p:ext uri="{BB962C8B-B14F-4D97-AF65-F5344CB8AC3E}">
        <p14:creationId xmlns:p14="http://schemas.microsoft.com/office/powerpoint/2010/main" val="160137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2364</Words>
  <Application>Microsoft Office PowerPoint</Application>
  <PresentationFormat>Widescreen</PresentationFormat>
  <Paragraphs>356</Paragraphs>
  <Slides>45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Aharoni</vt:lpstr>
      <vt:lpstr>Algerian</vt:lpstr>
      <vt:lpstr>Arial</vt:lpstr>
      <vt:lpstr>Arial Black</vt:lpstr>
      <vt:lpstr>Calibri</vt:lpstr>
      <vt:lpstr>Calibri Light</vt:lpstr>
      <vt:lpstr>Tahoma</vt:lpstr>
      <vt:lpstr>Times New Roman</vt:lpstr>
      <vt:lpstr>Office Theme</vt:lpstr>
      <vt:lpstr>Acrobat Document</vt:lpstr>
      <vt:lpstr>PowerPoint Presentation</vt:lpstr>
      <vt:lpstr>What we will discuss today</vt:lpstr>
      <vt:lpstr>SAPT Primary Prevention Underage Alcohol Use Goal </vt:lpstr>
      <vt:lpstr>History of Addressing Underage Drinking in South Carolina </vt:lpstr>
      <vt:lpstr>Funding Resources for Environmental Strategies in South Carolina</vt:lpstr>
      <vt:lpstr>PowerPoint Presentation</vt:lpstr>
      <vt:lpstr>PowerPoint Presentation</vt:lpstr>
      <vt:lpstr>PowerPoint Presentation</vt:lpstr>
      <vt:lpstr>Additional Efforts to Reduce UAD in SC</vt:lpstr>
      <vt:lpstr>PowerPoint Presentation</vt:lpstr>
      <vt:lpstr>Building Capacity for SCAET</vt:lpstr>
      <vt:lpstr>Building capacity for other state and local partners</vt:lpstr>
      <vt:lpstr>PowerPoint Presentation</vt:lpstr>
      <vt:lpstr>PowerPoint Presentation</vt:lpstr>
      <vt:lpstr>SC Statute Booklet</vt:lpstr>
      <vt:lpstr>Resource for South Carolina</vt:lpstr>
      <vt:lpstr>National Awards were “localized” so that teams across South Carolina received recognition</vt:lpstr>
      <vt:lpstr>AET Requirements for Lead Agency and Other County Agencies </vt:lpstr>
      <vt:lpstr>Allowable &amp; Unallowable Costs for Lead Agency for Circuit</vt:lpstr>
      <vt:lpstr>Allowable &amp; Unallowable Costs for Other Prevention Agencies in Circuit</vt:lpstr>
      <vt:lpstr>AET MOA’s/Contracts at the local level</vt:lpstr>
      <vt:lpstr>AET Activities-Law Enforcement Partners</vt:lpstr>
      <vt:lpstr>Allowable and Unallowable Costs for Law Enforcement Agencies</vt:lpstr>
      <vt:lpstr>Outcomes in Reducing Underage Drinking in SC</vt:lpstr>
      <vt:lpstr>SAPT Primary Prevention Underage Alcohol Use Goal </vt:lpstr>
      <vt:lpstr>Outcomes for SC in Reducing Underage Drinking</vt:lpstr>
      <vt:lpstr>PowerPoint Presentation</vt:lpstr>
      <vt:lpstr>PowerPoint Presentation</vt:lpstr>
      <vt:lpstr>Success Stories for AET Training</vt:lpstr>
      <vt:lpstr>AET Operations</vt:lpstr>
      <vt:lpstr>FY2008 – FY2017 Enforcement Numbers * July 1, 2007 through June 30, 2017 (state fiscal years run July 1 to June 30)</vt:lpstr>
      <vt:lpstr>PowerPoint Presentation</vt:lpstr>
      <vt:lpstr>Underage Drinking Logic Model of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and Conclusions</vt:lpstr>
      <vt:lpstr>Limitations for study</vt:lpstr>
      <vt:lpstr>Environmental Prevention Strategies Reporting System</vt:lpstr>
      <vt:lpstr>New Training Topics-Coming Soon in SC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George</dc:creator>
  <cp:lastModifiedBy>Michael George</cp:lastModifiedBy>
  <cp:revision>28</cp:revision>
  <dcterms:created xsi:type="dcterms:W3CDTF">2018-09-15T15:10:44Z</dcterms:created>
  <dcterms:modified xsi:type="dcterms:W3CDTF">2018-11-12T20:18:01Z</dcterms:modified>
</cp:coreProperties>
</file>